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4" r:id="rId16"/>
    <p:sldId id="268" r:id="rId17"/>
    <p:sldId id="270" r:id="rId18"/>
    <p:sldId id="271" r:id="rId19"/>
    <p:sldId id="272" r:id="rId20"/>
  </p:sldIdLst>
  <p:sldSz cx="11557000" cy="650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0" autoAdjust="0"/>
    <p:restoredTop sz="94622" autoAdjust="0"/>
  </p:normalViewPr>
  <p:slideViewPr>
    <p:cSldViewPr>
      <p:cViewPr varScale="1">
        <p:scale>
          <a:sx n="50" d="100"/>
          <a:sy n="50" d="100"/>
        </p:scale>
        <p:origin x="48" y="2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9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75BF3-A48A-4DBE-B2EE-6B18ED639A0C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C7413-1623-44C2-BF2D-7D0F33B497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329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哦这是个多么朴实无华的名字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C7413-1623-44C2-BF2D-7D0F33B497D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992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2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89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42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6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41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28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9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9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0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51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03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1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tm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0.png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mp"/><Relationship Id="rId3" Type="http://schemas.openxmlformats.org/officeDocument/2006/relationships/image" Target="../media/image8.png"/><Relationship Id="rId7" Type="http://schemas.openxmlformats.org/officeDocument/2006/relationships/image" Target="../media/image46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tm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8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mp"/><Relationship Id="rId3" Type="http://schemas.openxmlformats.org/officeDocument/2006/relationships/image" Target="../media/image8.png"/><Relationship Id="rId7" Type="http://schemas.openxmlformats.org/officeDocument/2006/relationships/image" Target="../media/image18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m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tm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mp"/><Relationship Id="rId3" Type="http://schemas.openxmlformats.org/officeDocument/2006/relationships/image" Target="../media/image8.png"/><Relationship Id="rId7" Type="http://schemas.openxmlformats.org/officeDocument/2006/relationships/image" Target="../media/image25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tmp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7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mp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1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tmp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5542" b="-554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1535" y="1946650"/>
            <a:ext cx="7032625" cy="182880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4800" b="1" dirty="0" err="1">
                <a:solidFill>
                  <a:srgbClr val="FFFFFF"/>
                </a:solidFill>
                <a:latin typeface="Microsoft YaHei"/>
                <a:ea typeface="Microsoft YaHei"/>
              </a:rPr>
              <a:t>Android大作业</a:t>
            </a:r>
            <a:r>
              <a:rPr lang="en-US" sz="4800" b="1" dirty="0">
                <a:solidFill>
                  <a:srgbClr val="FFFFFF"/>
                </a:solidFill>
                <a:latin typeface="Microsoft YaHei"/>
                <a:ea typeface="Microsoft YaHei"/>
              </a:rPr>
              <a:t>：</a:t>
            </a:r>
            <a:endParaRPr lang="en-US" sz="1100" dirty="0"/>
          </a:p>
          <a:p>
            <a:pPr algn="ctr" latinLnBrk="1">
              <a:lnSpc>
                <a:spcPct val="116199"/>
              </a:lnSpc>
            </a:pPr>
            <a:r>
              <a:rPr lang="en-US" sz="4800" b="1" dirty="0" err="1">
                <a:solidFill>
                  <a:srgbClr val="FFFFFF"/>
                </a:solidFill>
                <a:latin typeface="Microsoft YaHei"/>
                <a:ea typeface="Microsoft YaHei"/>
              </a:rPr>
              <a:t>LandZ</a:t>
            </a:r>
            <a:r>
              <a:rPr lang="en-US" sz="4800" b="1" dirty="0">
                <a:solidFill>
                  <a:srgbClr val="FFFFFF"/>
                </a:solidFill>
                <a:latin typeface="Microsoft YaHei"/>
                <a:ea typeface="Microsoft YaHei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Microsoft YaHei"/>
                <a:ea typeface="Microsoft YaHei"/>
              </a:rPr>
              <a:t>VideoPlayer</a:t>
            </a:r>
            <a:endParaRPr lang="en-US" sz="4800" b="1" dirty="0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878" y="4635446"/>
            <a:ext cx="5117700" cy="223881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9611" y="4747387"/>
            <a:ext cx="2147717" cy="1522721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518" y="626745"/>
            <a:ext cx="717207" cy="493079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162" y="1204341"/>
            <a:ext cx="503255" cy="345089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21" y="767080"/>
            <a:ext cx="642065" cy="433394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1572" y="265684"/>
            <a:ext cx="1655555" cy="1522045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915" y="4038515"/>
            <a:ext cx="2891760" cy="2891760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  <a:tailEnd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6FF1009-2A68-4F1B-8080-05D0026C1818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0" y="604298"/>
            <a:ext cx="1084953" cy="1088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07CED57-1418-46DD-BD8E-5853AB9DC31D}"/>
              </a:ext>
            </a:extLst>
          </p:cNvPr>
          <p:cNvSpPr txBox="1"/>
          <p:nvPr/>
        </p:nvSpPr>
        <p:spPr>
          <a:xfrm>
            <a:off x="3251787" y="4203479"/>
            <a:ext cx="4461978" cy="392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altLang="zh-CN" dirty="0">
                <a:solidFill>
                  <a:srgbClr val="FFFFFF"/>
                </a:solidFill>
                <a:latin typeface="Microsoft YaHei"/>
                <a:ea typeface="Microsoft YaHei"/>
              </a:rPr>
              <a:t>2017211311-2017211531-朱晨逸</a:t>
            </a:r>
            <a:endParaRPr lang="en-US" altLang="zh-CN" sz="12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FEA8ED2-516B-4E44-AE84-3EBB46723FF8}"/>
              </a:ext>
            </a:extLst>
          </p:cNvPr>
          <p:cNvSpPr txBox="1"/>
          <p:nvPr/>
        </p:nvSpPr>
        <p:spPr>
          <a:xfrm>
            <a:off x="3463476" y="3842018"/>
            <a:ext cx="4038600" cy="392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altLang="zh-CN" dirty="0">
                <a:solidFill>
                  <a:srgbClr val="FFFFFF"/>
                </a:solidFill>
                <a:latin typeface="Microsoft YaHei"/>
                <a:ea typeface="Microsoft YaHei"/>
              </a:rPr>
              <a:t>2017211310-2017211472-刘倩芳 </a:t>
            </a:r>
            <a:endParaRPr lang="en-US" altLang="zh-CN" sz="12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542" b="-554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698" y="3347212"/>
            <a:ext cx="2857080" cy="389316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89" name="TextBox 2"/>
          <p:cNvSpPr txBox="1"/>
          <p:nvPr/>
        </p:nvSpPr>
        <p:spPr>
          <a:xfrm>
            <a:off x="4349877" y="2311781"/>
            <a:ext cx="5350574" cy="8572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99600"/>
              </a:lnSpc>
            </a:pPr>
            <a:r>
              <a:rPr lang="en-US" sz="4800" b="1">
                <a:solidFill>
                  <a:srgbClr val="FFFFFF"/>
                </a:solidFill>
                <a:latin typeface="Microsoft YaHei"/>
                <a:ea typeface="Microsoft YaHei"/>
              </a:rPr>
              <a:t>创新与难点</a:t>
            </a:r>
            <a:endParaRPr lang="en-US" sz="1100"/>
          </a:p>
        </p:txBody>
      </p:sp>
      <p:pic>
        <p:nvPicPr>
          <p:cNvPr id="90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900" y="2247900"/>
            <a:ext cx="691029" cy="1494118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542" b="-554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2" y="278765"/>
            <a:ext cx="595578" cy="664953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92" name="TextBox 2"/>
          <p:cNvSpPr txBox="1"/>
          <p:nvPr/>
        </p:nvSpPr>
        <p:spPr>
          <a:xfrm>
            <a:off x="1219200" y="311912"/>
            <a:ext cx="4289742" cy="5524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 b="1">
                <a:solidFill>
                  <a:srgbClr val="FFFFFF"/>
                </a:solidFill>
                <a:latin typeface="Microsoft YaHei"/>
                <a:ea typeface="Microsoft YaHei"/>
              </a:rPr>
              <a:t>创新与难点</a:t>
            </a:r>
            <a:endParaRPr lang="en-US" sz="1100"/>
          </a:p>
        </p:txBody>
      </p:sp>
      <p:sp>
        <p:nvSpPr>
          <p:cNvPr id="93" name="Freeform 3"/>
          <p:cNvSpPr/>
          <p:nvPr/>
        </p:nvSpPr>
        <p:spPr>
          <a:xfrm>
            <a:off x="10388600" y="558800"/>
            <a:ext cx="369814" cy="350904"/>
          </a:xfrm>
          <a:custGeom>
            <a:avLst/>
            <a:gdLst/>
            <a:ahLst/>
            <a:cxnLst/>
            <a:rect l="l" t="t" r="r" b="b"/>
            <a:pathLst>
              <a:path w="369814" h="350904">
                <a:moveTo>
                  <a:pt x="15637" y="263950"/>
                </a:moveTo>
                <a:cubicBezTo>
                  <a:pt x="18481" y="265307"/>
                  <a:pt x="19904" y="265307"/>
                  <a:pt x="22748" y="266675"/>
                </a:cubicBezTo>
                <a:cubicBezTo>
                  <a:pt x="38392" y="270746"/>
                  <a:pt x="54036" y="278896"/>
                  <a:pt x="68253" y="292488"/>
                </a:cubicBezTo>
                <a:cubicBezTo>
                  <a:pt x="82469" y="306063"/>
                  <a:pt x="91001" y="321013"/>
                  <a:pt x="95272" y="335958"/>
                </a:cubicBezTo>
                <a:cubicBezTo>
                  <a:pt x="96689" y="337316"/>
                  <a:pt x="96689" y="340026"/>
                  <a:pt x="96689" y="342755"/>
                </a:cubicBezTo>
                <a:cubicBezTo>
                  <a:pt x="96689" y="342755"/>
                  <a:pt x="96689" y="342755"/>
                  <a:pt x="95272" y="344112"/>
                </a:cubicBezTo>
                <a:cubicBezTo>
                  <a:pt x="91001" y="348180"/>
                  <a:pt x="83896" y="350904"/>
                  <a:pt x="76785" y="350904"/>
                </a:cubicBezTo>
                <a:cubicBezTo>
                  <a:pt x="61141" y="350904"/>
                  <a:pt x="44080" y="342755"/>
                  <a:pt x="29860" y="329162"/>
                </a:cubicBezTo>
                <a:cubicBezTo>
                  <a:pt x="7104" y="307420"/>
                  <a:pt x="0" y="278896"/>
                  <a:pt x="14216" y="266675"/>
                </a:cubicBezTo>
                <a:cubicBezTo>
                  <a:pt x="14216" y="266675"/>
                  <a:pt x="14216" y="266675"/>
                  <a:pt x="15637" y="263950"/>
                </a:cubicBezTo>
                <a:lnTo>
                  <a:pt x="15637" y="263950"/>
                </a:lnTo>
                <a:close/>
                <a:moveTo>
                  <a:pt x="309561" y="2721"/>
                </a:moveTo>
                <a:cubicBezTo>
                  <a:pt x="321403" y="5432"/>
                  <a:pt x="334469" y="12565"/>
                  <a:pt x="345782" y="23425"/>
                </a:cubicBezTo>
                <a:cubicBezTo>
                  <a:pt x="355679" y="32936"/>
                  <a:pt x="362754" y="45157"/>
                  <a:pt x="366992" y="56024"/>
                </a:cubicBezTo>
                <a:cubicBezTo>
                  <a:pt x="369814" y="68245"/>
                  <a:pt x="368394" y="79109"/>
                  <a:pt x="361337" y="85905"/>
                </a:cubicBezTo>
                <a:cubicBezTo>
                  <a:pt x="361337" y="85905"/>
                  <a:pt x="361337" y="85905"/>
                  <a:pt x="111112" y="326291"/>
                </a:cubicBezTo>
                <a:cubicBezTo>
                  <a:pt x="105454" y="311359"/>
                  <a:pt x="95557" y="293699"/>
                  <a:pt x="80013" y="278753"/>
                </a:cubicBezTo>
                <a:cubicBezTo>
                  <a:pt x="64458" y="263818"/>
                  <a:pt x="46085" y="254311"/>
                  <a:pt x="30530" y="248872"/>
                </a:cubicBezTo>
                <a:cubicBezTo>
                  <a:pt x="30530" y="248872"/>
                  <a:pt x="30530" y="248872"/>
                  <a:pt x="280747" y="8486"/>
                </a:cubicBezTo>
                <a:cubicBezTo>
                  <a:pt x="287116" y="1697"/>
                  <a:pt x="297719" y="0"/>
                  <a:pt x="309561" y="2721"/>
                </a:cubicBezTo>
                <a:lnTo>
                  <a:pt x="309561" y="2721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cxnSp>
        <p:nvCxnSpPr>
          <p:cNvPr id="94" name="Connector 4"/>
          <p:cNvCxnSpPr/>
          <p:nvPr/>
        </p:nvCxnSpPr>
        <p:spPr>
          <a:xfrm>
            <a:off x="1287653" y="893318"/>
            <a:ext cx="9150633" cy="0"/>
          </a:xfrm>
          <a:prstGeom prst="straightConnector1">
            <a:avLst/>
          </a:prstGeom>
          <a:solidFill>
            <a:srgbClr val="FFFFFF"/>
          </a:solidFill>
          <a:ln w="25400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9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55" y="1685544"/>
            <a:ext cx="2411096" cy="4197451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9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90" y="4061841"/>
            <a:ext cx="613616" cy="988945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9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860000">
            <a:off x="4379021" y="4060847"/>
            <a:ext cx="613616" cy="988945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grpSp>
        <p:nvGrpSpPr>
          <p:cNvPr id="98" name="Group 8"/>
          <p:cNvGrpSpPr/>
          <p:nvPr/>
        </p:nvGrpSpPr>
        <p:grpSpPr>
          <a:xfrm>
            <a:off x="7919568" y="1862566"/>
            <a:ext cx="2979247" cy="2996824"/>
            <a:chOff x="7869681" y="2100333"/>
            <a:chExt cx="2979247" cy="2996824"/>
          </a:xfrm>
        </p:grpSpPr>
        <p:sp>
          <p:nvSpPr>
            <p:cNvPr id="99" name="TextBox 98"/>
            <p:cNvSpPr txBox="1"/>
            <p:nvPr/>
          </p:nvSpPr>
          <p:spPr>
            <a:xfrm>
              <a:off x="7869681" y="2626224"/>
              <a:ext cx="2979247" cy="2470933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latinLnBrk="1">
                <a:lnSpc>
                  <a:spcPct val="116199"/>
                </a:lnSpc>
              </a:pP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当视频播放结束时（状态为</a:t>
              </a:r>
              <a:r>
                <a:rPr lang="en-US" altLang="zh-CN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COMPLETE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），比较简单粗暴地，控制器直接调用</a:t>
              </a:r>
              <a:r>
                <a:rPr lang="en-US" altLang="zh-CN" sz="20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seekTo</a:t>
              </a:r>
              <a:r>
                <a:rPr lang="en-US" altLang="zh-CN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()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方法回到视频起始点（</a:t>
              </a:r>
              <a:r>
                <a:rPr lang="en-US" altLang="zh-CN" sz="20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seekTo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（</a:t>
              </a:r>
              <a:r>
                <a:rPr lang="en-US" altLang="zh-CN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0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）），再调用</a:t>
              </a:r>
              <a:r>
                <a:rPr lang="en-US" altLang="zh-CN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play()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方法开始播放当前视频。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869682" y="2100333"/>
              <a:ext cx="2540000" cy="541559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>
                <a:lnSpc>
                  <a:spcPct val="116199"/>
                </a:lnSpc>
              </a:pPr>
              <a:r>
                <a:rPr lang="zh-CN" altLang="en-US" sz="2000" b="1" dirty="0">
                  <a:solidFill>
                    <a:srgbClr val="FFFFFF"/>
                  </a:solidFill>
                  <a:latin typeface="Microsoft YaHei"/>
                  <a:ea typeface="Microsoft YaHei"/>
                </a:rPr>
                <a:t>回放功能：</a:t>
              </a:r>
              <a:endParaRPr lang="en-US" altLang="zh-CN" sz="2000" b="1" dirty="0">
                <a:solidFill>
                  <a:srgbClr val="FFFFFF"/>
                </a:solidFill>
                <a:latin typeface="Microsoft YaHei"/>
                <a:ea typeface="Microsoft YaHei"/>
              </a:endParaRPr>
            </a:p>
            <a:p>
              <a:pPr algn="l" latinLnBrk="1">
                <a:lnSpc>
                  <a:spcPct val="116199"/>
                </a:lnSpc>
              </a:pPr>
              <a:endParaRPr lang="en-US" sz="1100" dirty="0"/>
            </a:p>
          </p:txBody>
        </p:sp>
      </p:grpSp>
      <p:grpSp>
        <p:nvGrpSpPr>
          <p:cNvPr id="101" name="Group 9"/>
          <p:cNvGrpSpPr/>
          <p:nvPr/>
        </p:nvGrpSpPr>
        <p:grpSpPr>
          <a:xfrm>
            <a:off x="726867" y="1862566"/>
            <a:ext cx="3390900" cy="3113675"/>
            <a:chOff x="739567" y="2103079"/>
            <a:chExt cx="3390900" cy="3113675"/>
          </a:xfrm>
        </p:grpSpPr>
        <p:sp>
          <p:nvSpPr>
            <p:cNvPr id="102" name="TextBox 101"/>
            <p:cNvSpPr txBox="1"/>
            <p:nvPr/>
          </p:nvSpPr>
          <p:spPr>
            <a:xfrm>
              <a:off x="764967" y="3102842"/>
              <a:ext cx="3365500" cy="2113912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latinLnBrk="1">
                <a:lnSpc>
                  <a:spcPct val="116199"/>
                </a:lnSpc>
              </a:pPr>
              <a:r>
                <a:rPr lang="en-US" altLang="zh-CN" sz="20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TextureView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与</a:t>
              </a:r>
              <a:r>
                <a:rPr lang="en-US" altLang="zh-CN" sz="20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SurfaceView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相比，不会创建新窗口显示内容，而是将内容流直接投放到</a:t>
              </a:r>
              <a:r>
                <a:rPr lang="en-US" altLang="zh-CN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View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中，并且它可以和其它普通</a:t>
              </a:r>
              <a:r>
                <a:rPr lang="en-US" altLang="zh-CN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View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一样进行移动，旋转，缩放，动画等变化。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39567" y="2103079"/>
              <a:ext cx="3365500" cy="691087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latinLnBrk="1">
                <a:lnSpc>
                  <a:spcPct val="116199"/>
                </a:lnSpc>
              </a:pPr>
              <a:r>
                <a:rPr lang="zh-CN" altLang="en-US" sz="2000" b="1" dirty="0">
                  <a:solidFill>
                    <a:srgbClr val="FFFFFF"/>
                  </a:solidFill>
                  <a:latin typeface="Microsoft YaHei"/>
                  <a:ea typeface="Microsoft YaHei"/>
                </a:rPr>
                <a:t>视频播放器：</a:t>
              </a:r>
              <a:endParaRPr lang="en-US" altLang="zh-CN" sz="2000" b="1" dirty="0">
                <a:solidFill>
                  <a:srgbClr val="FFFFFF"/>
                </a:solidFill>
                <a:latin typeface="Microsoft YaHei"/>
                <a:ea typeface="Microsoft YaHei"/>
              </a:endParaRPr>
            </a:p>
            <a:p>
              <a:pPr latinLnBrk="1">
                <a:lnSpc>
                  <a:spcPct val="116199"/>
                </a:lnSpc>
              </a:pPr>
              <a:r>
                <a:rPr lang="en-US" altLang="zh-CN" sz="2000" b="1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MediaPlayer+TextureView</a:t>
              </a:r>
              <a:endParaRPr lang="en-US" sz="1100" dirty="0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0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542" b="-554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2" y="278765"/>
            <a:ext cx="595578" cy="664953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105" name="TextBox 2"/>
          <p:cNvSpPr txBox="1"/>
          <p:nvPr/>
        </p:nvSpPr>
        <p:spPr>
          <a:xfrm>
            <a:off x="1219200" y="311912"/>
            <a:ext cx="4289742" cy="5524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 b="1">
                <a:solidFill>
                  <a:srgbClr val="FFFFFF"/>
                </a:solidFill>
                <a:latin typeface="Microsoft YaHei"/>
                <a:ea typeface="Microsoft YaHei"/>
              </a:rPr>
              <a:t>创新与难点</a:t>
            </a:r>
            <a:endParaRPr lang="en-US" sz="1100"/>
          </a:p>
        </p:txBody>
      </p:sp>
      <p:sp>
        <p:nvSpPr>
          <p:cNvPr id="106" name="Freeform 3"/>
          <p:cNvSpPr/>
          <p:nvPr/>
        </p:nvSpPr>
        <p:spPr>
          <a:xfrm>
            <a:off x="10388600" y="558800"/>
            <a:ext cx="369814" cy="350904"/>
          </a:xfrm>
          <a:custGeom>
            <a:avLst/>
            <a:gdLst/>
            <a:ahLst/>
            <a:cxnLst/>
            <a:rect l="l" t="t" r="r" b="b"/>
            <a:pathLst>
              <a:path w="369814" h="350904">
                <a:moveTo>
                  <a:pt x="15637" y="263950"/>
                </a:moveTo>
                <a:cubicBezTo>
                  <a:pt x="18481" y="265307"/>
                  <a:pt x="19904" y="265307"/>
                  <a:pt x="22748" y="266675"/>
                </a:cubicBezTo>
                <a:cubicBezTo>
                  <a:pt x="38392" y="270746"/>
                  <a:pt x="54036" y="278896"/>
                  <a:pt x="68253" y="292488"/>
                </a:cubicBezTo>
                <a:cubicBezTo>
                  <a:pt x="82469" y="306063"/>
                  <a:pt x="91001" y="321013"/>
                  <a:pt x="95272" y="335958"/>
                </a:cubicBezTo>
                <a:cubicBezTo>
                  <a:pt x="96689" y="337316"/>
                  <a:pt x="96689" y="340026"/>
                  <a:pt x="96689" y="342755"/>
                </a:cubicBezTo>
                <a:cubicBezTo>
                  <a:pt x="96689" y="342755"/>
                  <a:pt x="96689" y="342755"/>
                  <a:pt x="95272" y="344112"/>
                </a:cubicBezTo>
                <a:cubicBezTo>
                  <a:pt x="91001" y="348180"/>
                  <a:pt x="83896" y="350904"/>
                  <a:pt x="76785" y="350904"/>
                </a:cubicBezTo>
                <a:cubicBezTo>
                  <a:pt x="61141" y="350904"/>
                  <a:pt x="44080" y="342755"/>
                  <a:pt x="29860" y="329162"/>
                </a:cubicBezTo>
                <a:cubicBezTo>
                  <a:pt x="7104" y="307420"/>
                  <a:pt x="0" y="278896"/>
                  <a:pt x="14216" y="266675"/>
                </a:cubicBezTo>
                <a:cubicBezTo>
                  <a:pt x="14216" y="266675"/>
                  <a:pt x="14216" y="266675"/>
                  <a:pt x="15637" y="263950"/>
                </a:cubicBezTo>
                <a:lnTo>
                  <a:pt x="15637" y="263950"/>
                </a:lnTo>
                <a:close/>
                <a:moveTo>
                  <a:pt x="309561" y="2721"/>
                </a:moveTo>
                <a:cubicBezTo>
                  <a:pt x="321403" y="5432"/>
                  <a:pt x="334469" y="12565"/>
                  <a:pt x="345782" y="23425"/>
                </a:cubicBezTo>
                <a:cubicBezTo>
                  <a:pt x="355679" y="32936"/>
                  <a:pt x="362754" y="45157"/>
                  <a:pt x="366992" y="56024"/>
                </a:cubicBezTo>
                <a:cubicBezTo>
                  <a:pt x="369814" y="68245"/>
                  <a:pt x="368394" y="79109"/>
                  <a:pt x="361337" y="85905"/>
                </a:cubicBezTo>
                <a:cubicBezTo>
                  <a:pt x="361337" y="85905"/>
                  <a:pt x="361337" y="85905"/>
                  <a:pt x="111112" y="326291"/>
                </a:cubicBezTo>
                <a:cubicBezTo>
                  <a:pt x="105454" y="311359"/>
                  <a:pt x="95557" y="293699"/>
                  <a:pt x="80013" y="278753"/>
                </a:cubicBezTo>
                <a:cubicBezTo>
                  <a:pt x="64458" y="263818"/>
                  <a:pt x="46085" y="254311"/>
                  <a:pt x="30530" y="248872"/>
                </a:cubicBezTo>
                <a:cubicBezTo>
                  <a:pt x="30530" y="248872"/>
                  <a:pt x="30530" y="248872"/>
                  <a:pt x="280747" y="8486"/>
                </a:cubicBezTo>
                <a:cubicBezTo>
                  <a:pt x="287116" y="1697"/>
                  <a:pt x="297719" y="0"/>
                  <a:pt x="309561" y="2721"/>
                </a:cubicBezTo>
                <a:lnTo>
                  <a:pt x="309561" y="2721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cxnSp>
        <p:nvCxnSpPr>
          <p:cNvPr id="107" name="Connector 4"/>
          <p:cNvCxnSpPr/>
          <p:nvPr/>
        </p:nvCxnSpPr>
        <p:spPr>
          <a:xfrm>
            <a:off x="1295400" y="863600"/>
            <a:ext cx="9150633" cy="0"/>
          </a:xfrm>
          <a:prstGeom prst="straightConnector1">
            <a:avLst/>
          </a:prstGeom>
          <a:solidFill>
            <a:srgbClr val="FFFFFF"/>
          </a:solidFill>
          <a:ln w="25400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108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1495406"/>
            <a:ext cx="2862891" cy="3622795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109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676" y="1524120"/>
            <a:ext cx="545266" cy="479138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111" name="TextBox 110"/>
          <p:cNvSpPr txBox="1"/>
          <p:nvPr/>
        </p:nvSpPr>
        <p:spPr>
          <a:xfrm>
            <a:off x="5092700" y="1070317"/>
            <a:ext cx="5353333" cy="139987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</a:rPr>
              <a:t>播放视频有两个函数，一个是</a:t>
            </a:r>
            <a:r>
              <a:rPr lang="en-US" altLang="zh-CN" sz="2000" dirty="0">
                <a:solidFill>
                  <a:srgbClr val="FFFFFF"/>
                </a:solidFill>
                <a:latin typeface="Microsoft YaHei"/>
                <a:ea typeface="Microsoft YaHei"/>
              </a:rPr>
              <a:t>start(</a:t>
            </a:r>
            <a:r>
              <a:rPr lang="en-US" altLang="zh-CN" sz="2000" dirty="0" err="1">
                <a:solidFill>
                  <a:srgbClr val="FFFFFF"/>
                </a:solidFill>
                <a:latin typeface="Microsoft YaHei"/>
                <a:ea typeface="Microsoft YaHei"/>
              </a:rPr>
              <a:t>url</a:t>
            </a:r>
            <a:r>
              <a:rPr lang="en-US" altLang="zh-CN" sz="2000" dirty="0">
                <a:solidFill>
                  <a:srgbClr val="FFFFFF"/>
                </a:solidFill>
                <a:latin typeface="Microsoft YaHei"/>
                <a:ea typeface="Microsoft YaHei"/>
              </a:rPr>
              <a:t>)</a:t>
            </a: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</a:rPr>
              <a:t>，一个是</a:t>
            </a:r>
            <a:r>
              <a:rPr lang="en-US" altLang="zh-CN" sz="2000" dirty="0">
                <a:solidFill>
                  <a:srgbClr val="FFFFFF"/>
                </a:solidFill>
                <a:latin typeface="Microsoft YaHei"/>
                <a:ea typeface="Microsoft YaHei"/>
              </a:rPr>
              <a:t>play()</a:t>
            </a: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</a:rPr>
              <a:t>，前者是初始时开始播放指定</a:t>
            </a:r>
            <a:r>
              <a:rPr lang="en-US" altLang="zh-CN" sz="2000" dirty="0" err="1">
                <a:solidFill>
                  <a:srgbClr val="FFFFFF"/>
                </a:solidFill>
                <a:latin typeface="Microsoft YaHei"/>
                <a:ea typeface="Microsoft YaHei"/>
              </a:rPr>
              <a:t>url</a:t>
            </a: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</a:rPr>
              <a:t>的视频，后者是开始播放当前视频，用于暂停后继续以及回放功能。</a:t>
            </a:r>
          </a:p>
        </p:txBody>
      </p:sp>
      <p:pic>
        <p:nvPicPr>
          <p:cNvPr id="1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676" y="3096524"/>
            <a:ext cx="545266" cy="479138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117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676" y="4878632"/>
            <a:ext cx="545266" cy="479138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19" name="TextBox 110">
            <a:extLst>
              <a:ext uri="{FF2B5EF4-FFF2-40B4-BE49-F238E27FC236}">
                <a16:creationId xmlns:a16="http://schemas.microsoft.com/office/drawing/2014/main" id="{957B0415-D9C5-45F3-A63E-A31EDBB5FF7A}"/>
              </a:ext>
            </a:extLst>
          </p:cNvPr>
          <p:cNvSpPr txBox="1"/>
          <p:nvPr/>
        </p:nvSpPr>
        <p:spPr>
          <a:xfrm>
            <a:off x="5092700" y="4543730"/>
            <a:ext cx="5486400" cy="139987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添加封页面：在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Manifest.xml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中注册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SplashActivity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，通过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background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加载背景资源，以线程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Thread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挂起模式和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StartActivity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函数实现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启动界面及其页面跳转。</a:t>
            </a:r>
          </a:p>
        </p:txBody>
      </p:sp>
      <p:sp>
        <p:nvSpPr>
          <p:cNvPr id="20" name="TextBox 110">
            <a:extLst>
              <a:ext uri="{FF2B5EF4-FFF2-40B4-BE49-F238E27FC236}">
                <a16:creationId xmlns:a16="http://schemas.microsoft.com/office/drawing/2014/main" id="{B426AAAC-0D40-4B5E-AD41-D82EBEBEA3CD}"/>
              </a:ext>
            </a:extLst>
          </p:cNvPr>
          <p:cNvSpPr txBox="1"/>
          <p:nvPr/>
        </p:nvSpPr>
        <p:spPr>
          <a:xfrm>
            <a:off x="5084506" y="2847907"/>
            <a:ext cx="5791200" cy="139987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199"/>
              </a:lnSpc>
            </a:pP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</a:rPr>
              <a:t>视频播放时，使用</a:t>
            </a:r>
            <a:r>
              <a:rPr lang="en-US" altLang="zh-CN" sz="2000" dirty="0">
                <a:solidFill>
                  <a:srgbClr val="FFFFFF"/>
                </a:solidFill>
                <a:latin typeface="Microsoft YaHei"/>
                <a:ea typeface="Microsoft YaHei"/>
              </a:rPr>
              <a:t>Timer</a:t>
            </a: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</a:rPr>
              <a:t>的定时调度函数</a:t>
            </a:r>
            <a:r>
              <a:rPr lang="en-US" altLang="zh-CN" sz="2000" dirty="0">
                <a:solidFill>
                  <a:srgbClr val="FFFFFF"/>
                </a:solidFill>
                <a:latin typeface="Microsoft YaHei"/>
                <a:ea typeface="Microsoft YaHei"/>
              </a:rPr>
              <a:t>schedule</a:t>
            </a: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</a:rPr>
              <a:t>以及</a:t>
            </a:r>
            <a:r>
              <a:rPr lang="en-US" altLang="zh-CN" sz="2000" dirty="0">
                <a:solidFill>
                  <a:srgbClr val="FFFFFF"/>
                </a:solidFill>
                <a:latin typeface="Microsoft YaHei"/>
                <a:ea typeface="Microsoft YaHei"/>
              </a:rPr>
              <a:t>Utils</a:t>
            </a: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</a:rPr>
              <a:t>的</a:t>
            </a:r>
            <a:r>
              <a:rPr lang="en-US" altLang="zh-CN" sz="2000" dirty="0" err="1">
                <a:solidFill>
                  <a:srgbClr val="FFFFFF"/>
                </a:solidFill>
                <a:latin typeface="Microsoft YaHei"/>
                <a:ea typeface="Microsoft YaHei"/>
              </a:rPr>
              <a:t>hideViewIfNeed</a:t>
            </a: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</a:rPr>
              <a:t>函数自动</a:t>
            </a:r>
            <a:r>
              <a:rPr lang="en-US" altLang="zh-CN" sz="2000" dirty="0">
                <a:solidFill>
                  <a:srgbClr val="FFFFFF"/>
                </a:solidFill>
                <a:latin typeface="Microsoft YaHei"/>
                <a:ea typeface="Microsoft YaHei"/>
              </a:rPr>
              <a:t>2s</a:t>
            </a: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</a:rPr>
              <a:t>隐藏底部控制条视图，需要显示时使用</a:t>
            </a:r>
            <a:r>
              <a:rPr lang="en-US" altLang="zh-CN" sz="2000" dirty="0" err="1">
                <a:solidFill>
                  <a:srgbClr val="FFFFFF"/>
                </a:solidFill>
                <a:latin typeface="Microsoft YaHei"/>
                <a:ea typeface="Microsoft YaHei"/>
              </a:rPr>
              <a:t>MotionEvent</a:t>
            </a: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</a:rPr>
              <a:t>单点触控事件处理方法。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3" grpId="0" animBg="1"/>
      <p:bldP spid="1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542" b="-554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2" y="278765"/>
            <a:ext cx="595578" cy="664953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131" name="TextBox 2"/>
          <p:cNvSpPr txBox="1"/>
          <p:nvPr/>
        </p:nvSpPr>
        <p:spPr>
          <a:xfrm>
            <a:off x="1219200" y="311912"/>
            <a:ext cx="4289742" cy="5524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 b="1">
                <a:solidFill>
                  <a:srgbClr val="FFFFFF"/>
                </a:solidFill>
                <a:latin typeface="Microsoft YaHei"/>
                <a:ea typeface="Microsoft YaHei"/>
              </a:rPr>
              <a:t>创新与难点</a:t>
            </a:r>
            <a:endParaRPr lang="en-US" sz="1100"/>
          </a:p>
        </p:txBody>
      </p:sp>
      <p:sp>
        <p:nvSpPr>
          <p:cNvPr id="132" name="Freeform 3"/>
          <p:cNvSpPr/>
          <p:nvPr/>
        </p:nvSpPr>
        <p:spPr>
          <a:xfrm>
            <a:off x="10388600" y="558800"/>
            <a:ext cx="369814" cy="350904"/>
          </a:xfrm>
          <a:custGeom>
            <a:avLst/>
            <a:gdLst/>
            <a:ahLst/>
            <a:cxnLst/>
            <a:rect l="l" t="t" r="r" b="b"/>
            <a:pathLst>
              <a:path w="369814" h="350904">
                <a:moveTo>
                  <a:pt x="15637" y="263950"/>
                </a:moveTo>
                <a:cubicBezTo>
                  <a:pt x="18481" y="265307"/>
                  <a:pt x="19904" y="265307"/>
                  <a:pt x="22748" y="266675"/>
                </a:cubicBezTo>
                <a:cubicBezTo>
                  <a:pt x="38392" y="270746"/>
                  <a:pt x="54036" y="278896"/>
                  <a:pt x="68253" y="292488"/>
                </a:cubicBezTo>
                <a:cubicBezTo>
                  <a:pt x="82469" y="306063"/>
                  <a:pt x="91001" y="321013"/>
                  <a:pt x="95272" y="335958"/>
                </a:cubicBezTo>
                <a:cubicBezTo>
                  <a:pt x="96689" y="337316"/>
                  <a:pt x="96689" y="340026"/>
                  <a:pt x="96689" y="342755"/>
                </a:cubicBezTo>
                <a:cubicBezTo>
                  <a:pt x="96689" y="342755"/>
                  <a:pt x="96689" y="342755"/>
                  <a:pt x="95272" y="344112"/>
                </a:cubicBezTo>
                <a:cubicBezTo>
                  <a:pt x="91001" y="348180"/>
                  <a:pt x="83896" y="350904"/>
                  <a:pt x="76785" y="350904"/>
                </a:cubicBezTo>
                <a:cubicBezTo>
                  <a:pt x="61141" y="350904"/>
                  <a:pt x="44080" y="342755"/>
                  <a:pt x="29860" y="329162"/>
                </a:cubicBezTo>
                <a:cubicBezTo>
                  <a:pt x="7104" y="307420"/>
                  <a:pt x="0" y="278896"/>
                  <a:pt x="14216" y="266675"/>
                </a:cubicBezTo>
                <a:cubicBezTo>
                  <a:pt x="14216" y="266675"/>
                  <a:pt x="14216" y="266675"/>
                  <a:pt x="15637" y="263950"/>
                </a:cubicBezTo>
                <a:lnTo>
                  <a:pt x="15637" y="263950"/>
                </a:lnTo>
                <a:close/>
                <a:moveTo>
                  <a:pt x="309561" y="2721"/>
                </a:moveTo>
                <a:cubicBezTo>
                  <a:pt x="321403" y="5432"/>
                  <a:pt x="334469" y="12565"/>
                  <a:pt x="345782" y="23425"/>
                </a:cubicBezTo>
                <a:cubicBezTo>
                  <a:pt x="355679" y="32936"/>
                  <a:pt x="362754" y="45157"/>
                  <a:pt x="366992" y="56024"/>
                </a:cubicBezTo>
                <a:cubicBezTo>
                  <a:pt x="369814" y="68245"/>
                  <a:pt x="368394" y="79109"/>
                  <a:pt x="361337" y="85905"/>
                </a:cubicBezTo>
                <a:cubicBezTo>
                  <a:pt x="361337" y="85905"/>
                  <a:pt x="361337" y="85905"/>
                  <a:pt x="111112" y="326291"/>
                </a:cubicBezTo>
                <a:cubicBezTo>
                  <a:pt x="105454" y="311359"/>
                  <a:pt x="95557" y="293699"/>
                  <a:pt x="80013" y="278753"/>
                </a:cubicBezTo>
                <a:cubicBezTo>
                  <a:pt x="64458" y="263818"/>
                  <a:pt x="46085" y="254311"/>
                  <a:pt x="30530" y="248872"/>
                </a:cubicBezTo>
                <a:cubicBezTo>
                  <a:pt x="30530" y="248872"/>
                  <a:pt x="30530" y="248872"/>
                  <a:pt x="280747" y="8486"/>
                </a:cubicBezTo>
                <a:cubicBezTo>
                  <a:pt x="287116" y="1697"/>
                  <a:pt x="297719" y="0"/>
                  <a:pt x="309561" y="2721"/>
                </a:cubicBezTo>
                <a:lnTo>
                  <a:pt x="309561" y="2721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cxnSp>
        <p:nvCxnSpPr>
          <p:cNvPr id="133" name="Connector 4"/>
          <p:cNvCxnSpPr/>
          <p:nvPr/>
        </p:nvCxnSpPr>
        <p:spPr>
          <a:xfrm>
            <a:off x="1287653" y="893318"/>
            <a:ext cx="9150633" cy="0"/>
          </a:xfrm>
          <a:prstGeom prst="straightConnector1">
            <a:avLst/>
          </a:prstGeom>
          <a:solidFill>
            <a:srgbClr val="FFFFFF"/>
          </a:solidFill>
          <a:ln w="25400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134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06" y="1890759"/>
            <a:ext cx="2265292" cy="2957863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135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293" y="1600777"/>
            <a:ext cx="43407" cy="3921056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136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921" y="1768503"/>
            <a:ext cx="232012" cy="726970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137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9921" y="3057630"/>
            <a:ext cx="393775" cy="726970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138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9033" y="4519241"/>
            <a:ext cx="435549" cy="729542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139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3724" y="1901040"/>
            <a:ext cx="219165" cy="372449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140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8805" y="3246194"/>
            <a:ext cx="215599" cy="386006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141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5790" y="4716216"/>
            <a:ext cx="219165" cy="372449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17" name="TextBox 110">
            <a:extLst>
              <a:ext uri="{FF2B5EF4-FFF2-40B4-BE49-F238E27FC236}">
                <a16:creationId xmlns:a16="http://schemas.microsoft.com/office/drawing/2014/main" id="{90021A78-2D72-48D1-9823-68E82365A5B9}"/>
              </a:ext>
            </a:extLst>
          </p:cNvPr>
          <p:cNvSpPr txBox="1"/>
          <p:nvPr/>
        </p:nvSpPr>
        <p:spPr>
          <a:xfrm>
            <a:off x="4902200" y="1439484"/>
            <a:ext cx="5486400" cy="106934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采用RecyclerView + PagerSnapHelper的方式，实现类似抖音全屏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item(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即一页就一个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播放式界面，类似于竖向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ViewPager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的效果。</a:t>
            </a:r>
          </a:p>
        </p:txBody>
      </p:sp>
      <p:sp>
        <p:nvSpPr>
          <p:cNvPr id="18" name="TextBox 110">
            <a:extLst>
              <a:ext uri="{FF2B5EF4-FFF2-40B4-BE49-F238E27FC236}">
                <a16:creationId xmlns:a16="http://schemas.microsoft.com/office/drawing/2014/main" id="{E47DBB0F-E003-48F1-8A26-D857D5D2D460}"/>
              </a:ext>
            </a:extLst>
          </p:cNvPr>
          <p:cNvSpPr txBox="1"/>
          <p:nvPr/>
        </p:nvSpPr>
        <p:spPr>
          <a:xfrm>
            <a:off x="4902198" y="3022219"/>
            <a:ext cx="5353333" cy="71247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采用ViewPager + fragment实现两种视频列表显示方式的横向滑动及跳转效果。</a:t>
            </a:r>
          </a:p>
        </p:txBody>
      </p:sp>
      <p:sp>
        <p:nvSpPr>
          <p:cNvPr id="19" name="TextBox 110">
            <a:extLst>
              <a:ext uri="{FF2B5EF4-FFF2-40B4-BE49-F238E27FC236}">
                <a16:creationId xmlns:a16="http://schemas.microsoft.com/office/drawing/2014/main" id="{C14CD887-56F5-42D7-90C9-917A51B8B5CF}"/>
              </a:ext>
            </a:extLst>
          </p:cNvPr>
          <p:cNvSpPr txBox="1"/>
          <p:nvPr/>
        </p:nvSpPr>
        <p:spPr>
          <a:xfrm>
            <a:off x="4902198" y="4248084"/>
            <a:ext cx="5353333" cy="142557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atinLnBrk="1">
              <a:lnSpc>
                <a:spcPct val="116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以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interface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接口类来弥补其编程语言的继承性缺点，其接口类中声明抽象方法，然后在其他类的定义中将其开放出来，回调实现，提升类在实现上的多样性和可行性。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542" b="-554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2" y="278765"/>
            <a:ext cx="595578" cy="664953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</a:ln>
        </p:spPr>
      </p:pic>
      <p:sp>
        <p:nvSpPr>
          <p:cNvPr id="92" name="TextBox 2"/>
          <p:cNvSpPr txBox="1"/>
          <p:nvPr/>
        </p:nvSpPr>
        <p:spPr>
          <a:xfrm>
            <a:off x="1219200" y="311912"/>
            <a:ext cx="4289742" cy="5524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创新与难点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Freeform 3"/>
          <p:cNvSpPr/>
          <p:nvPr/>
        </p:nvSpPr>
        <p:spPr>
          <a:xfrm>
            <a:off x="10388600" y="558800"/>
            <a:ext cx="369814" cy="350904"/>
          </a:xfrm>
          <a:custGeom>
            <a:avLst/>
            <a:gdLst/>
            <a:ahLst/>
            <a:cxnLst/>
            <a:rect l="l" t="t" r="r" b="b"/>
            <a:pathLst>
              <a:path w="369814" h="350904">
                <a:moveTo>
                  <a:pt x="15637" y="263950"/>
                </a:moveTo>
                <a:cubicBezTo>
                  <a:pt x="18481" y="265307"/>
                  <a:pt x="19904" y="265307"/>
                  <a:pt x="22748" y="266675"/>
                </a:cubicBezTo>
                <a:cubicBezTo>
                  <a:pt x="38392" y="270746"/>
                  <a:pt x="54036" y="278896"/>
                  <a:pt x="68253" y="292488"/>
                </a:cubicBezTo>
                <a:cubicBezTo>
                  <a:pt x="82469" y="306063"/>
                  <a:pt x="91001" y="321013"/>
                  <a:pt x="95272" y="335958"/>
                </a:cubicBezTo>
                <a:cubicBezTo>
                  <a:pt x="96689" y="337316"/>
                  <a:pt x="96689" y="340026"/>
                  <a:pt x="96689" y="342755"/>
                </a:cubicBezTo>
                <a:cubicBezTo>
                  <a:pt x="96689" y="342755"/>
                  <a:pt x="96689" y="342755"/>
                  <a:pt x="95272" y="344112"/>
                </a:cubicBezTo>
                <a:cubicBezTo>
                  <a:pt x="91001" y="348180"/>
                  <a:pt x="83896" y="350904"/>
                  <a:pt x="76785" y="350904"/>
                </a:cubicBezTo>
                <a:cubicBezTo>
                  <a:pt x="61141" y="350904"/>
                  <a:pt x="44080" y="342755"/>
                  <a:pt x="29860" y="329162"/>
                </a:cubicBezTo>
                <a:cubicBezTo>
                  <a:pt x="7104" y="307420"/>
                  <a:pt x="0" y="278896"/>
                  <a:pt x="14216" y="266675"/>
                </a:cubicBezTo>
                <a:cubicBezTo>
                  <a:pt x="14216" y="266675"/>
                  <a:pt x="14216" y="266675"/>
                  <a:pt x="15637" y="263950"/>
                </a:cubicBezTo>
                <a:lnTo>
                  <a:pt x="15637" y="263950"/>
                </a:lnTo>
                <a:close/>
                <a:moveTo>
                  <a:pt x="309561" y="2721"/>
                </a:moveTo>
                <a:cubicBezTo>
                  <a:pt x="321403" y="5432"/>
                  <a:pt x="334469" y="12565"/>
                  <a:pt x="345782" y="23425"/>
                </a:cubicBezTo>
                <a:cubicBezTo>
                  <a:pt x="355679" y="32936"/>
                  <a:pt x="362754" y="45157"/>
                  <a:pt x="366992" y="56024"/>
                </a:cubicBezTo>
                <a:cubicBezTo>
                  <a:pt x="369814" y="68245"/>
                  <a:pt x="368394" y="79109"/>
                  <a:pt x="361337" y="85905"/>
                </a:cubicBezTo>
                <a:cubicBezTo>
                  <a:pt x="361337" y="85905"/>
                  <a:pt x="361337" y="85905"/>
                  <a:pt x="111112" y="326291"/>
                </a:cubicBezTo>
                <a:cubicBezTo>
                  <a:pt x="105454" y="311359"/>
                  <a:pt x="95557" y="293699"/>
                  <a:pt x="80013" y="278753"/>
                </a:cubicBezTo>
                <a:cubicBezTo>
                  <a:pt x="64458" y="263818"/>
                  <a:pt x="46085" y="254311"/>
                  <a:pt x="30530" y="248872"/>
                </a:cubicBezTo>
                <a:cubicBezTo>
                  <a:pt x="30530" y="248872"/>
                  <a:pt x="30530" y="248872"/>
                  <a:pt x="280747" y="8486"/>
                </a:cubicBezTo>
                <a:cubicBezTo>
                  <a:pt x="287116" y="1697"/>
                  <a:pt x="297719" y="0"/>
                  <a:pt x="309561" y="2721"/>
                </a:cubicBezTo>
                <a:lnTo>
                  <a:pt x="309561" y="2721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4" name="Connector 4"/>
          <p:cNvCxnSpPr/>
          <p:nvPr/>
        </p:nvCxnSpPr>
        <p:spPr>
          <a:xfrm>
            <a:off x="1287653" y="893318"/>
            <a:ext cx="9150633" cy="0"/>
          </a:xfrm>
          <a:prstGeom prst="straightConnector1">
            <a:avLst/>
          </a:prstGeom>
          <a:solidFill>
            <a:srgbClr val="FFFFFF"/>
          </a:solidFill>
          <a:ln w="25400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9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625" y="1634109"/>
            <a:ext cx="2411096" cy="4197451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</a:ln>
        </p:spPr>
      </p:pic>
      <p:pic>
        <p:nvPicPr>
          <p:cNvPr id="9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90" y="4061841"/>
            <a:ext cx="613616" cy="988945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</a:ln>
        </p:spPr>
      </p:pic>
      <p:pic>
        <p:nvPicPr>
          <p:cNvPr id="9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860000">
            <a:off x="4551106" y="4061482"/>
            <a:ext cx="613616" cy="988945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</a:ln>
        </p:spPr>
      </p:pic>
      <p:grpSp>
        <p:nvGrpSpPr>
          <p:cNvPr id="98" name="Group 8"/>
          <p:cNvGrpSpPr/>
          <p:nvPr/>
        </p:nvGrpSpPr>
        <p:grpSpPr>
          <a:xfrm>
            <a:off x="7816561" y="1727200"/>
            <a:ext cx="2979420" cy="3501454"/>
            <a:chOff x="7869681" y="2142285"/>
            <a:chExt cx="2979247" cy="2900639"/>
          </a:xfrm>
        </p:grpSpPr>
        <p:sp>
          <p:nvSpPr>
            <p:cNvPr id="99" name="TextBox 98"/>
            <p:cNvSpPr txBox="1"/>
            <p:nvPr/>
          </p:nvSpPr>
          <p:spPr>
            <a:xfrm>
              <a:off x="7869681" y="2680477"/>
              <a:ext cx="2979247" cy="2362447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1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当一个对象的状态发送改变时，所有依赖于它的对象都能得到通知并被自动更新。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在视频播放器的设计中利用此模式来监听对象状态改变情况，以此同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message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进行结合，调起一系列状态改变函数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869682" y="2142285"/>
              <a:ext cx="2540000" cy="45765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1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观察者模式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Observer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：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1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1" name="Group 9"/>
          <p:cNvGrpSpPr/>
          <p:nvPr/>
        </p:nvGrpSpPr>
        <p:grpSpPr>
          <a:xfrm>
            <a:off x="672096" y="1727200"/>
            <a:ext cx="3639216" cy="3499338"/>
            <a:chOff x="741312" y="2141004"/>
            <a:chExt cx="3389155" cy="3137572"/>
          </a:xfrm>
        </p:grpSpPr>
        <p:sp>
          <p:nvSpPr>
            <p:cNvPr id="102" name="TextBox 101"/>
            <p:cNvSpPr txBox="1"/>
            <p:nvPr/>
          </p:nvSpPr>
          <p:spPr>
            <a:xfrm>
              <a:off x="764967" y="3041019"/>
              <a:ext cx="3365500" cy="2237557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1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通过相应消息类信息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(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例如播放状态、屏幕显示状态等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)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的变化，来触发状态改变函数，从而调用工具类中声明的函数使各个不同状态下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view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显示状态做出适应性改变，例如在视频播放时，隐藏播放进度栏、视频描述等信息。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41312" y="2141004"/>
              <a:ext cx="3365500" cy="638814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1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Utils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工具类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+ message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消息类</a:t>
              </a:r>
            </a:p>
            <a:p>
              <a:pPr marL="0" marR="0" lvl="0" indent="0" algn="l" defTabSz="914400" rtl="0" eaLnBrk="1" fontAlgn="auto" latinLnBrk="1" hangingPunct="1">
                <a:lnSpc>
                  <a:spcPct val="11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视频播放器类细节设计：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ldLvl="0" animBg="1"/>
      <p:bldP spid="92" grpId="0" animBg="1"/>
      <p:bldP spid="93" grpId="0" bldLvl="0" animBg="1"/>
      <p:bldP spid="94" grpId="0" bldLvl="0" animBg="1"/>
      <p:bldP spid="95" grpId="0" bldLvl="0" animBg="1"/>
      <p:bldP spid="96" grpId="0" bldLvl="0" animBg="1"/>
      <p:bldP spid="97" grpId="0" bldLvl="0" animBg="1"/>
      <p:bldP spid="98" grpId="0" bldLvl="0" animBg="1"/>
      <p:bldP spid="101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542" b="-554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2" y="278765"/>
            <a:ext cx="595578" cy="664953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122" name="TextBox 2"/>
          <p:cNvSpPr txBox="1"/>
          <p:nvPr/>
        </p:nvSpPr>
        <p:spPr>
          <a:xfrm>
            <a:off x="1219200" y="311912"/>
            <a:ext cx="4289742" cy="5524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 b="1">
                <a:solidFill>
                  <a:srgbClr val="FFFFFF"/>
                </a:solidFill>
                <a:latin typeface="Microsoft YaHei"/>
                <a:ea typeface="Microsoft YaHei"/>
              </a:rPr>
              <a:t>创新与难点</a:t>
            </a:r>
            <a:endParaRPr lang="en-US" sz="1100"/>
          </a:p>
        </p:txBody>
      </p:sp>
      <p:sp>
        <p:nvSpPr>
          <p:cNvPr id="123" name="Freeform 3"/>
          <p:cNvSpPr/>
          <p:nvPr/>
        </p:nvSpPr>
        <p:spPr>
          <a:xfrm>
            <a:off x="10388600" y="558800"/>
            <a:ext cx="369814" cy="350904"/>
          </a:xfrm>
          <a:custGeom>
            <a:avLst/>
            <a:gdLst/>
            <a:ahLst/>
            <a:cxnLst/>
            <a:rect l="l" t="t" r="r" b="b"/>
            <a:pathLst>
              <a:path w="369814" h="350904">
                <a:moveTo>
                  <a:pt x="15637" y="263950"/>
                </a:moveTo>
                <a:cubicBezTo>
                  <a:pt x="18481" y="265307"/>
                  <a:pt x="19904" y="265307"/>
                  <a:pt x="22748" y="266675"/>
                </a:cubicBezTo>
                <a:cubicBezTo>
                  <a:pt x="38392" y="270746"/>
                  <a:pt x="54036" y="278896"/>
                  <a:pt x="68253" y="292488"/>
                </a:cubicBezTo>
                <a:cubicBezTo>
                  <a:pt x="82469" y="306063"/>
                  <a:pt x="91001" y="321013"/>
                  <a:pt x="95272" y="335958"/>
                </a:cubicBezTo>
                <a:cubicBezTo>
                  <a:pt x="96689" y="337316"/>
                  <a:pt x="96689" y="340026"/>
                  <a:pt x="96689" y="342755"/>
                </a:cubicBezTo>
                <a:cubicBezTo>
                  <a:pt x="96689" y="342755"/>
                  <a:pt x="96689" y="342755"/>
                  <a:pt x="95272" y="344112"/>
                </a:cubicBezTo>
                <a:cubicBezTo>
                  <a:pt x="91001" y="348180"/>
                  <a:pt x="83896" y="350904"/>
                  <a:pt x="76785" y="350904"/>
                </a:cubicBezTo>
                <a:cubicBezTo>
                  <a:pt x="61141" y="350904"/>
                  <a:pt x="44080" y="342755"/>
                  <a:pt x="29860" y="329162"/>
                </a:cubicBezTo>
                <a:cubicBezTo>
                  <a:pt x="7104" y="307420"/>
                  <a:pt x="0" y="278896"/>
                  <a:pt x="14216" y="266675"/>
                </a:cubicBezTo>
                <a:cubicBezTo>
                  <a:pt x="14216" y="266675"/>
                  <a:pt x="14216" y="266675"/>
                  <a:pt x="15637" y="263950"/>
                </a:cubicBezTo>
                <a:lnTo>
                  <a:pt x="15637" y="263950"/>
                </a:lnTo>
                <a:close/>
                <a:moveTo>
                  <a:pt x="309561" y="2721"/>
                </a:moveTo>
                <a:cubicBezTo>
                  <a:pt x="321403" y="5432"/>
                  <a:pt x="334469" y="12565"/>
                  <a:pt x="345782" y="23425"/>
                </a:cubicBezTo>
                <a:cubicBezTo>
                  <a:pt x="355679" y="32936"/>
                  <a:pt x="362754" y="45157"/>
                  <a:pt x="366992" y="56024"/>
                </a:cubicBezTo>
                <a:cubicBezTo>
                  <a:pt x="369814" y="68245"/>
                  <a:pt x="368394" y="79109"/>
                  <a:pt x="361337" y="85905"/>
                </a:cubicBezTo>
                <a:cubicBezTo>
                  <a:pt x="361337" y="85905"/>
                  <a:pt x="361337" y="85905"/>
                  <a:pt x="111112" y="326291"/>
                </a:cubicBezTo>
                <a:cubicBezTo>
                  <a:pt x="105454" y="311359"/>
                  <a:pt x="95557" y="293699"/>
                  <a:pt x="80013" y="278753"/>
                </a:cubicBezTo>
                <a:cubicBezTo>
                  <a:pt x="64458" y="263818"/>
                  <a:pt x="46085" y="254311"/>
                  <a:pt x="30530" y="248872"/>
                </a:cubicBezTo>
                <a:cubicBezTo>
                  <a:pt x="30530" y="248872"/>
                  <a:pt x="30530" y="248872"/>
                  <a:pt x="280747" y="8486"/>
                </a:cubicBezTo>
                <a:cubicBezTo>
                  <a:pt x="287116" y="1697"/>
                  <a:pt x="297719" y="0"/>
                  <a:pt x="309561" y="2721"/>
                </a:cubicBezTo>
                <a:lnTo>
                  <a:pt x="309561" y="2721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cxnSp>
        <p:nvCxnSpPr>
          <p:cNvPr id="124" name="Connector 4"/>
          <p:cNvCxnSpPr/>
          <p:nvPr/>
        </p:nvCxnSpPr>
        <p:spPr>
          <a:xfrm>
            <a:off x="1287653" y="893318"/>
            <a:ext cx="9150633" cy="0"/>
          </a:xfrm>
          <a:prstGeom prst="straightConnector1">
            <a:avLst/>
          </a:prstGeom>
          <a:solidFill>
            <a:srgbClr val="FFFFFF"/>
          </a:solidFill>
          <a:ln w="25400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12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16460">
            <a:off x="7878956" y="1718634"/>
            <a:ext cx="1152600" cy="45850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129" name="TextBox 128"/>
          <p:cNvSpPr txBox="1"/>
          <p:nvPr/>
        </p:nvSpPr>
        <p:spPr>
          <a:xfrm>
            <a:off x="663792" y="1115909"/>
            <a:ext cx="3124200" cy="40087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Microsoft YaHei"/>
                <a:ea typeface="Microsoft YaHei"/>
              </a:rPr>
              <a:t>全屏与非全屏的切换</a:t>
            </a:r>
            <a:endParaRPr lang="en-US" sz="1100" dirty="0"/>
          </a:p>
        </p:txBody>
      </p:sp>
      <p:pic>
        <p:nvPicPr>
          <p:cNvPr id="12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804" y="1732926"/>
            <a:ext cx="3434668" cy="3489710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F7B00EB-96B8-4F94-A6CC-216E6BCB31BE}"/>
              </a:ext>
            </a:extLst>
          </p:cNvPr>
          <p:cNvGrpSpPr/>
          <p:nvPr/>
        </p:nvGrpSpPr>
        <p:grpSpPr>
          <a:xfrm>
            <a:off x="663792" y="1651000"/>
            <a:ext cx="9373130" cy="4405456"/>
            <a:chOff x="663792" y="1785031"/>
            <a:chExt cx="9373130" cy="4405456"/>
          </a:xfrm>
        </p:grpSpPr>
        <p:sp>
          <p:nvSpPr>
            <p:cNvPr id="11" name="TextBox 110">
              <a:extLst>
                <a:ext uri="{FF2B5EF4-FFF2-40B4-BE49-F238E27FC236}">
                  <a16:creationId xmlns:a16="http://schemas.microsoft.com/office/drawing/2014/main" id="{DB622BFD-04C3-406B-B201-1E6BF1C36DAE}"/>
                </a:ext>
              </a:extLst>
            </p:cNvPr>
            <p:cNvSpPr txBox="1"/>
            <p:nvPr/>
          </p:nvSpPr>
          <p:spPr>
            <a:xfrm>
              <a:off x="695282" y="1785031"/>
              <a:ext cx="6688028" cy="389901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latinLnBrk="1">
                <a:lnSpc>
                  <a:spcPct val="116199"/>
                </a:lnSpc>
              </a:pP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首先需要将当前</a:t>
              </a:r>
              <a:r>
                <a:rPr lang="en-US" altLang="zh-CN" sz="20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VideoPlayerView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从父容器中移除</a:t>
              </a:r>
              <a:endParaRPr lang="en-US" altLang="zh-CN" sz="2000" dirty="0">
                <a:solidFill>
                  <a:srgbClr val="FFFFFF"/>
                </a:solidFill>
                <a:latin typeface="Microsoft YaHei"/>
                <a:ea typeface="Microsoft YaHei"/>
              </a:endParaRPr>
            </a:p>
            <a:p>
              <a:pPr latinLnBrk="1">
                <a:lnSpc>
                  <a:spcPct val="116199"/>
                </a:lnSpc>
              </a:pPr>
              <a:endParaRPr lang="en-US" altLang="zh-CN" sz="2000" dirty="0">
                <a:solidFill>
                  <a:srgbClr val="FFFFFF"/>
                </a:solidFill>
                <a:latin typeface="Microsoft YaHei"/>
                <a:ea typeface="Microsoft YaHei"/>
              </a:endParaRPr>
            </a:p>
            <a:p>
              <a:pPr latinLnBrk="1">
                <a:lnSpc>
                  <a:spcPct val="116199"/>
                </a:lnSpc>
              </a:pPr>
              <a:endParaRPr lang="en-US" altLang="zh-CN" sz="2000" dirty="0">
                <a:solidFill>
                  <a:srgbClr val="FFFFFF"/>
                </a:solidFill>
                <a:latin typeface="Microsoft YaHei"/>
                <a:ea typeface="Microsoft YaHei"/>
              </a:endParaRPr>
            </a:p>
            <a:p>
              <a:pPr latinLnBrk="1">
                <a:lnSpc>
                  <a:spcPct val="116199"/>
                </a:lnSpc>
              </a:pP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然后再将当前</a:t>
              </a:r>
              <a:r>
                <a:rPr lang="en-US" altLang="zh-CN" sz="20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VideoPlayerView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添加到当前</a:t>
              </a:r>
              <a:r>
                <a:rPr lang="en-US" altLang="zh-CN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Activity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的顶级容器</a:t>
              </a:r>
              <a:r>
                <a:rPr lang="en-US" altLang="zh-CN" sz="20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Window.ID_ANDROID_CONTENT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中</a:t>
              </a:r>
              <a:endParaRPr lang="en-US" altLang="zh-CN" sz="2000" dirty="0">
                <a:solidFill>
                  <a:srgbClr val="FFFFFF"/>
                </a:solidFill>
                <a:latin typeface="Microsoft YaHei"/>
                <a:ea typeface="Microsoft YaHei"/>
              </a:endParaRPr>
            </a:p>
            <a:p>
              <a:pPr latinLnBrk="1">
                <a:lnSpc>
                  <a:spcPct val="116199"/>
                </a:lnSpc>
              </a:pPr>
              <a:endParaRPr lang="en-US" altLang="zh-CN" sz="2000" dirty="0">
                <a:solidFill>
                  <a:srgbClr val="FFFFFF"/>
                </a:solidFill>
                <a:latin typeface="Microsoft YaHei"/>
                <a:ea typeface="Microsoft YaHei"/>
              </a:endParaRPr>
            </a:p>
            <a:p>
              <a:pPr latinLnBrk="1">
                <a:lnSpc>
                  <a:spcPct val="116199"/>
                </a:lnSpc>
              </a:pPr>
              <a:endParaRPr lang="en-US" altLang="zh-CN" sz="2000" dirty="0">
                <a:solidFill>
                  <a:srgbClr val="FFFFFF"/>
                </a:solidFill>
                <a:latin typeface="Microsoft YaHei"/>
                <a:ea typeface="Microsoft YaHei"/>
              </a:endParaRPr>
            </a:p>
            <a:p>
              <a:pPr latinLnBrk="1">
                <a:lnSpc>
                  <a:spcPct val="116199"/>
                </a:lnSpc>
              </a:pP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保证了全屏</a:t>
              </a:r>
              <a:r>
                <a:rPr lang="en-US" altLang="zh-CN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/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非全屏的播放操作均为同一对象，不会发生播放状态的变化。</a:t>
              </a:r>
              <a:endParaRPr lang="en-US" altLang="zh-CN" sz="2000" dirty="0">
                <a:solidFill>
                  <a:srgbClr val="FFFFFF"/>
                </a:solidFill>
                <a:latin typeface="Microsoft YaHei"/>
                <a:ea typeface="Microsoft YaHei"/>
              </a:endParaRPr>
            </a:p>
            <a:p>
              <a:pPr latinLnBrk="1">
                <a:lnSpc>
                  <a:spcPct val="116199"/>
                </a:lnSpc>
              </a:pP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再设置当前</a:t>
              </a:r>
              <a:r>
                <a:rPr lang="en-US" altLang="zh-CN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Activity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为全屏状态</a:t>
              </a:r>
              <a:endParaRPr lang="en-US" altLang="zh-CN" sz="2000" dirty="0">
                <a:solidFill>
                  <a:srgbClr val="FFFFFF"/>
                </a:solidFill>
                <a:latin typeface="Microsoft YaHei"/>
                <a:ea typeface="Microsoft YaHei"/>
              </a:endParaRPr>
            </a:p>
            <a:p>
              <a:pPr latinLnBrk="1">
                <a:lnSpc>
                  <a:spcPct val="116199"/>
                </a:lnSpc>
              </a:pPr>
              <a:endParaRPr lang="zh-CN" altLang="en-US" sz="2000" dirty="0">
                <a:solidFill>
                  <a:srgbClr val="FFFFFF"/>
                </a:solidFill>
                <a:latin typeface="Microsoft YaHei"/>
                <a:ea typeface="Microsoft YaHei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90D29A2-F109-4AA7-B863-F2E539CE1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792" y="2268772"/>
              <a:ext cx="3427869" cy="35376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E23D59D-6EA7-4A1F-B4C8-86342423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82" y="3722229"/>
              <a:ext cx="9341640" cy="35375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E17D2F2-0485-4FD3-ABFB-1501844F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792" y="5382152"/>
              <a:ext cx="6755371" cy="80833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 animBg="1"/>
      <p:bldP spid="123" grpId="0" animBg="1"/>
      <p:bldP spid="124" grpId="0" animBg="1"/>
      <p:bldP spid="126" grpId="0" animBg="1"/>
      <p:bldP spid="1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542" b="-554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698" y="3347212"/>
            <a:ext cx="2857080" cy="389316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152" name="TextBox 2"/>
          <p:cNvSpPr txBox="1"/>
          <p:nvPr/>
        </p:nvSpPr>
        <p:spPr>
          <a:xfrm>
            <a:off x="4349877" y="2311781"/>
            <a:ext cx="5350574" cy="8572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99600"/>
              </a:lnSpc>
            </a:pPr>
            <a:r>
              <a:rPr lang="en-US" sz="4800" b="1">
                <a:solidFill>
                  <a:srgbClr val="FFFFFF"/>
                </a:solidFill>
                <a:latin typeface="Microsoft YaHei"/>
                <a:ea typeface="Microsoft YaHei"/>
              </a:rPr>
              <a:t>录屏演示</a:t>
            </a:r>
            <a:endParaRPr lang="en-US" sz="1100"/>
          </a:p>
        </p:txBody>
      </p:sp>
      <p:pic>
        <p:nvPicPr>
          <p:cNvPr id="15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00" y="2324100"/>
            <a:ext cx="754607" cy="1529609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52" grpId="0" animBg="1"/>
      <p:bldP spid="15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 t="-5542" b="-554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 1"/>
          <p:cNvSpPr/>
          <p:nvPr/>
        </p:nvSpPr>
        <p:spPr>
          <a:xfrm>
            <a:off x="7767844" y="1651000"/>
            <a:ext cx="2295577" cy="3590302"/>
          </a:xfrm>
          <a:custGeom>
            <a:avLst/>
            <a:gdLst/>
            <a:ahLst/>
            <a:cxnLst/>
            <a:rect l="l" t="t" r="r" b="b"/>
            <a:pathLst>
              <a:path w="2071907" h="3065803">
                <a:moveTo>
                  <a:pt x="1812503" y="824356"/>
                </a:moveTo>
                <a:cubicBezTo>
                  <a:pt x="1743387" y="890617"/>
                  <a:pt x="1665988" y="947602"/>
                  <a:pt x="1582245" y="993884"/>
                </a:cubicBezTo>
                <a:lnTo>
                  <a:pt x="1307434" y="834795"/>
                </a:lnTo>
                <a:cubicBezTo>
                  <a:pt x="1301435" y="830888"/>
                  <a:pt x="1295175" y="827400"/>
                  <a:pt x="1288697" y="824356"/>
                </a:cubicBezTo>
                <a:lnTo>
                  <a:pt x="1288697" y="821851"/>
                </a:lnTo>
                <a:cubicBezTo>
                  <a:pt x="1283701" y="821851"/>
                  <a:pt x="1280786" y="818928"/>
                  <a:pt x="1278288" y="818928"/>
                </a:cubicBezTo>
                <a:cubicBezTo>
                  <a:pt x="1273186" y="817230"/>
                  <a:pt x="1267841" y="816384"/>
                  <a:pt x="1262465" y="816422"/>
                </a:cubicBezTo>
                <a:cubicBezTo>
                  <a:pt x="1219664" y="807073"/>
                  <a:pt x="1175357" y="807073"/>
                  <a:pt x="1132555" y="816422"/>
                </a:cubicBezTo>
                <a:lnTo>
                  <a:pt x="1007641" y="1073637"/>
                </a:lnTo>
                <a:cubicBezTo>
                  <a:pt x="1003061" y="1328347"/>
                  <a:pt x="1177524" y="1654458"/>
                  <a:pt x="1177524" y="1654458"/>
                </a:cubicBezTo>
                <a:cubicBezTo>
                  <a:pt x="1119573" y="1609639"/>
                  <a:pt x="1063981" y="1561834"/>
                  <a:pt x="1010972" y="1511236"/>
                </a:cubicBezTo>
                <a:cubicBezTo>
                  <a:pt x="1010972" y="1511236"/>
                  <a:pt x="730749" y="1734212"/>
                  <a:pt x="860243" y="1594748"/>
                </a:cubicBezTo>
                <a:cubicBezTo>
                  <a:pt x="989737" y="1455284"/>
                  <a:pt x="981826" y="1069879"/>
                  <a:pt x="981826" y="1069879"/>
                </a:cubicBezTo>
                <a:lnTo>
                  <a:pt x="1008474" y="1069879"/>
                </a:lnTo>
                <a:lnTo>
                  <a:pt x="1034706" y="844399"/>
                </a:lnTo>
                <a:lnTo>
                  <a:pt x="1040119" y="844399"/>
                </a:lnTo>
                <a:lnTo>
                  <a:pt x="1040119" y="807236"/>
                </a:lnTo>
                <a:lnTo>
                  <a:pt x="947682" y="807236"/>
                </a:lnTo>
                <a:lnTo>
                  <a:pt x="947682" y="844399"/>
                </a:lnTo>
                <a:lnTo>
                  <a:pt x="953095" y="844399"/>
                </a:lnTo>
                <a:lnTo>
                  <a:pt x="984740" y="1074890"/>
                </a:lnTo>
                <a:cubicBezTo>
                  <a:pt x="984740" y="1074890"/>
                  <a:pt x="863157" y="809742"/>
                  <a:pt x="849833" y="812664"/>
                </a:cubicBezTo>
                <a:cubicBezTo>
                  <a:pt x="849833" y="812664"/>
                  <a:pt x="812776" y="770909"/>
                  <a:pt x="688278" y="823103"/>
                </a:cubicBezTo>
                <a:lnTo>
                  <a:pt x="381406" y="890747"/>
                </a:lnTo>
                <a:cubicBezTo>
                  <a:pt x="318486" y="820105"/>
                  <a:pt x="263603" y="742658"/>
                  <a:pt x="217769" y="659839"/>
                </a:cubicBezTo>
                <a:cubicBezTo>
                  <a:pt x="203878" y="628324"/>
                  <a:pt x="174757" y="606224"/>
                  <a:pt x="140739" y="601381"/>
                </a:cubicBezTo>
                <a:lnTo>
                  <a:pt x="143654" y="28493"/>
                </a:lnTo>
                <a:lnTo>
                  <a:pt x="143654" y="28493"/>
                </a:lnTo>
                <a:cubicBezTo>
                  <a:pt x="141799" y="12258"/>
                  <a:pt x="128096" y="0"/>
                  <a:pt x="111800" y="0"/>
                </a:cubicBezTo>
                <a:cubicBezTo>
                  <a:pt x="95505" y="0"/>
                  <a:pt x="81801" y="12258"/>
                  <a:pt x="79947" y="28493"/>
                </a:cubicBezTo>
                <a:lnTo>
                  <a:pt x="77449" y="606809"/>
                </a:lnTo>
                <a:cubicBezTo>
                  <a:pt x="47560" y="616448"/>
                  <a:pt x="23487" y="638906"/>
                  <a:pt x="11744" y="668105"/>
                </a:cubicBezTo>
                <a:cubicBezTo>
                  <a:pt x="0" y="697305"/>
                  <a:pt x="1801" y="730228"/>
                  <a:pt x="16658" y="757964"/>
                </a:cubicBezTo>
                <a:cubicBezTo>
                  <a:pt x="72036" y="861518"/>
                  <a:pt x="302294" y="1153390"/>
                  <a:pt x="302294" y="1153390"/>
                </a:cubicBezTo>
                <a:cubicBezTo>
                  <a:pt x="302294" y="1153390"/>
                  <a:pt x="492580" y="1100361"/>
                  <a:pt x="632900" y="1065704"/>
                </a:cubicBezTo>
                <a:cubicBezTo>
                  <a:pt x="646224" y="1102866"/>
                  <a:pt x="656633" y="1126667"/>
                  <a:pt x="656633" y="1126667"/>
                </a:cubicBezTo>
                <a:lnTo>
                  <a:pt x="654135" y="2031094"/>
                </a:lnTo>
                <a:lnTo>
                  <a:pt x="654135" y="2930511"/>
                </a:lnTo>
                <a:cubicBezTo>
                  <a:pt x="653013" y="2965786"/>
                  <a:pt x="666119" y="3000024"/>
                  <a:pt x="690489" y="3025485"/>
                </a:cubicBezTo>
                <a:cubicBezTo>
                  <a:pt x="714860" y="3050947"/>
                  <a:pt x="748437" y="3065480"/>
                  <a:pt x="783629" y="3065799"/>
                </a:cubicBezTo>
                <a:cubicBezTo>
                  <a:pt x="858341" y="3065802"/>
                  <a:pt x="919100" y="3005431"/>
                  <a:pt x="919785" y="2930511"/>
                </a:cubicBezTo>
                <a:lnTo>
                  <a:pt x="919785" y="1991426"/>
                </a:lnTo>
                <a:cubicBezTo>
                  <a:pt x="922754" y="1964371"/>
                  <a:pt x="945523" y="1943874"/>
                  <a:pt x="972665" y="1943825"/>
                </a:cubicBezTo>
                <a:cubicBezTo>
                  <a:pt x="985088" y="1943016"/>
                  <a:pt x="997290" y="1947407"/>
                  <a:pt x="1006365" y="1955954"/>
                </a:cubicBezTo>
                <a:cubicBezTo>
                  <a:pt x="1015439" y="1964500"/>
                  <a:pt x="1020575" y="1976437"/>
                  <a:pt x="1020549" y="1988921"/>
                </a:cubicBezTo>
                <a:lnTo>
                  <a:pt x="1020549" y="2927588"/>
                </a:lnTo>
                <a:cubicBezTo>
                  <a:pt x="1020887" y="3003449"/>
                  <a:pt x="1082306" y="3064767"/>
                  <a:pt x="1157954" y="3064767"/>
                </a:cubicBezTo>
                <a:cubicBezTo>
                  <a:pt x="1233602" y="3064767"/>
                  <a:pt x="1295021" y="3003449"/>
                  <a:pt x="1295359" y="2927588"/>
                </a:cubicBezTo>
                <a:lnTo>
                  <a:pt x="1300772" y="1962197"/>
                </a:lnTo>
                <a:lnTo>
                  <a:pt x="1300772" y="1137523"/>
                </a:lnTo>
                <a:lnTo>
                  <a:pt x="1298274" y="1095768"/>
                </a:lnTo>
                <a:cubicBezTo>
                  <a:pt x="1417359" y="1172598"/>
                  <a:pt x="1568088" y="1273647"/>
                  <a:pt x="1568088" y="1273647"/>
                </a:cubicBezTo>
                <a:cubicBezTo>
                  <a:pt x="1568088" y="1273647"/>
                  <a:pt x="1877458" y="1064868"/>
                  <a:pt x="1961983" y="986785"/>
                </a:cubicBezTo>
                <a:cubicBezTo>
                  <a:pt x="2071907" y="879891"/>
                  <a:pt x="1912850" y="723725"/>
                  <a:pt x="1812503" y="824356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5" name="Freeform 2"/>
          <p:cNvSpPr/>
          <p:nvPr/>
        </p:nvSpPr>
        <p:spPr>
          <a:xfrm>
            <a:off x="8559546" y="1941204"/>
            <a:ext cx="541240" cy="547569"/>
          </a:xfrm>
          <a:custGeom>
            <a:avLst/>
            <a:gdLst/>
            <a:ahLst/>
            <a:cxnLst/>
            <a:rect l="l" t="t" r="r" b="b"/>
            <a:pathLst>
              <a:path w="488504" h="467576">
                <a:moveTo>
                  <a:pt x="244252" y="374"/>
                </a:moveTo>
                <a:cubicBezTo>
                  <a:pt x="160849" y="0"/>
                  <a:pt x="83620" y="44407"/>
                  <a:pt x="41810" y="116779"/>
                </a:cubicBezTo>
                <a:cubicBezTo>
                  <a:pt x="0" y="189151"/>
                  <a:pt x="0" y="278426"/>
                  <a:pt x="41810" y="350798"/>
                </a:cubicBezTo>
                <a:cubicBezTo>
                  <a:pt x="83620" y="423170"/>
                  <a:pt x="160849" y="467577"/>
                  <a:pt x="244252" y="467202"/>
                </a:cubicBezTo>
                <a:cubicBezTo>
                  <a:pt x="327656" y="467577"/>
                  <a:pt x="404884" y="423170"/>
                  <a:pt x="446694" y="350798"/>
                </a:cubicBezTo>
                <a:cubicBezTo>
                  <a:pt x="488504" y="278426"/>
                  <a:pt x="488504" y="189151"/>
                  <a:pt x="446694" y="116779"/>
                </a:cubicBezTo>
                <a:cubicBezTo>
                  <a:pt x="404884" y="44407"/>
                  <a:pt x="327656" y="0"/>
                  <a:pt x="244252" y="37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6" name="Freeform 3"/>
          <p:cNvSpPr/>
          <p:nvPr/>
        </p:nvSpPr>
        <p:spPr>
          <a:xfrm>
            <a:off x="8835442" y="2724080"/>
            <a:ext cx="45719" cy="45719"/>
          </a:xfrm>
          <a:custGeom>
            <a:avLst/>
            <a:gdLst/>
            <a:ahLst/>
            <a:cxnLst/>
            <a:rect l="l" t="t" r="r" b="b"/>
            <a:pathLst>
              <a:path h="250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250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8E6B7D24-8669-428F-A720-F86E8CFFE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12" y="170053"/>
            <a:ext cx="595578" cy="664953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44512208-12A8-4546-A99A-83B10F517FA5}"/>
              </a:ext>
            </a:extLst>
          </p:cNvPr>
          <p:cNvSpPr txBox="1"/>
          <p:nvPr/>
        </p:nvSpPr>
        <p:spPr>
          <a:xfrm>
            <a:off x="1206500" y="278985"/>
            <a:ext cx="4289742" cy="40087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Microsoft YaHei"/>
                <a:ea typeface="Microsoft YaHei"/>
              </a:rPr>
              <a:t>录屏演示</a:t>
            </a:r>
            <a:endParaRPr lang="en-US" sz="1100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783790BD-4940-4AF7-B10E-519CAB637B28}"/>
              </a:ext>
            </a:extLst>
          </p:cNvPr>
          <p:cNvSpPr/>
          <p:nvPr/>
        </p:nvSpPr>
        <p:spPr>
          <a:xfrm>
            <a:off x="10375900" y="450088"/>
            <a:ext cx="369814" cy="350904"/>
          </a:xfrm>
          <a:custGeom>
            <a:avLst/>
            <a:gdLst/>
            <a:ahLst/>
            <a:cxnLst/>
            <a:rect l="l" t="t" r="r" b="b"/>
            <a:pathLst>
              <a:path w="369814" h="350904">
                <a:moveTo>
                  <a:pt x="15637" y="263950"/>
                </a:moveTo>
                <a:cubicBezTo>
                  <a:pt x="18481" y="265307"/>
                  <a:pt x="19904" y="265307"/>
                  <a:pt x="22748" y="266675"/>
                </a:cubicBezTo>
                <a:cubicBezTo>
                  <a:pt x="38392" y="270746"/>
                  <a:pt x="54036" y="278896"/>
                  <a:pt x="68253" y="292488"/>
                </a:cubicBezTo>
                <a:cubicBezTo>
                  <a:pt x="82469" y="306063"/>
                  <a:pt x="91001" y="321013"/>
                  <a:pt x="95272" y="335958"/>
                </a:cubicBezTo>
                <a:cubicBezTo>
                  <a:pt x="96689" y="337316"/>
                  <a:pt x="96689" y="340026"/>
                  <a:pt x="96689" y="342755"/>
                </a:cubicBezTo>
                <a:cubicBezTo>
                  <a:pt x="96689" y="342755"/>
                  <a:pt x="96689" y="342755"/>
                  <a:pt x="95272" y="344112"/>
                </a:cubicBezTo>
                <a:cubicBezTo>
                  <a:pt x="91001" y="348180"/>
                  <a:pt x="83896" y="350904"/>
                  <a:pt x="76785" y="350904"/>
                </a:cubicBezTo>
                <a:cubicBezTo>
                  <a:pt x="61141" y="350904"/>
                  <a:pt x="44080" y="342755"/>
                  <a:pt x="29860" y="329162"/>
                </a:cubicBezTo>
                <a:cubicBezTo>
                  <a:pt x="7104" y="307420"/>
                  <a:pt x="0" y="278896"/>
                  <a:pt x="14216" y="266675"/>
                </a:cubicBezTo>
                <a:cubicBezTo>
                  <a:pt x="14216" y="266675"/>
                  <a:pt x="14216" y="266675"/>
                  <a:pt x="15637" y="263950"/>
                </a:cubicBezTo>
                <a:lnTo>
                  <a:pt x="15637" y="263950"/>
                </a:lnTo>
                <a:close/>
                <a:moveTo>
                  <a:pt x="309561" y="2721"/>
                </a:moveTo>
                <a:cubicBezTo>
                  <a:pt x="321403" y="5432"/>
                  <a:pt x="334469" y="12565"/>
                  <a:pt x="345782" y="23425"/>
                </a:cubicBezTo>
                <a:cubicBezTo>
                  <a:pt x="355679" y="32936"/>
                  <a:pt x="362754" y="45157"/>
                  <a:pt x="366992" y="56024"/>
                </a:cubicBezTo>
                <a:cubicBezTo>
                  <a:pt x="369814" y="68245"/>
                  <a:pt x="368394" y="79109"/>
                  <a:pt x="361337" y="85905"/>
                </a:cubicBezTo>
                <a:cubicBezTo>
                  <a:pt x="361337" y="85905"/>
                  <a:pt x="361337" y="85905"/>
                  <a:pt x="111112" y="326291"/>
                </a:cubicBezTo>
                <a:cubicBezTo>
                  <a:pt x="105454" y="311359"/>
                  <a:pt x="95557" y="293699"/>
                  <a:pt x="80013" y="278753"/>
                </a:cubicBezTo>
                <a:cubicBezTo>
                  <a:pt x="64458" y="263818"/>
                  <a:pt x="46085" y="254311"/>
                  <a:pt x="30530" y="248872"/>
                </a:cubicBezTo>
                <a:cubicBezTo>
                  <a:pt x="30530" y="248872"/>
                  <a:pt x="30530" y="248872"/>
                  <a:pt x="280747" y="8486"/>
                </a:cubicBezTo>
                <a:cubicBezTo>
                  <a:pt x="287116" y="1697"/>
                  <a:pt x="297719" y="0"/>
                  <a:pt x="309561" y="2721"/>
                </a:cubicBezTo>
                <a:lnTo>
                  <a:pt x="309561" y="2721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cxnSp>
        <p:nvCxnSpPr>
          <p:cNvPr id="9" name="Connector 4">
            <a:extLst>
              <a:ext uri="{FF2B5EF4-FFF2-40B4-BE49-F238E27FC236}">
                <a16:creationId xmlns:a16="http://schemas.microsoft.com/office/drawing/2014/main" id="{027919A9-1FBC-41C8-9882-63F46BBEC832}"/>
              </a:ext>
            </a:extLst>
          </p:cNvPr>
          <p:cNvCxnSpPr/>
          <p:nvPr/>
        </p:nvCxnSpPr>
        <p:spPr>
          <a:xfrm>
            <a:off x="1274953" y="784606"/>
            <a:ext cx="9150633" cy="0"/>
          </a:xfrm>
          <a:prstGeom prst="straightConnector1">
            <a:avLst/>
          </a:prstGeom>
          <a:solidFill>
            <a:srgbClr val="FFFFFF"/>
          </a:solidFill>
          <a:ln w="25400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3" name="ZLVP">
            <a:hlinkClick r:id="" action="ppaction://media"/>
            <a:extLst>
              <a:ext uri="{FF2B5EF4-FFF2-40B4-BE49-F238E27FC236}">
                <a16:creationId xmlns:a16="http://schemas.microsoft.com/office/drawing/2014/main" id="{DA94D50E-B50E-47BA-BEC7-041F2F9A97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40100" y="135846"/>
            <a:ext cx="3055513" cy="575372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880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56" grpId="0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542" b="-554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70"/>
            <a:ext cx="11576105" cy="4677930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158" name="TextBox 2"/>
          <p:cNvSpPr txBox="1"/>
          <p:nvPr/>
        </p:nvSpPr>
        <p:spPr>
          <a:xfrm>
            <a:off x="1968500" y="4684598"/>
            <a:ext cx="7032625" cy="9144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199"/>
              </a:lnSpc>
            </a:pPr>
            <a:r>
              <a:rPr lang="en-US" sz="4800" b="1" dirty="0" err="1">
                <a:solidFill>
                  <a:srgbClr val="FFFFFF"/>
                </a:solidFill>
                <a:latin typeface="Microsoft YaHei"/>
                <a:ea typeface="Microsoft YaHei"/>
              </a:rPr>
              <a:t>谢谢观看</a:t>
            </a:r>
            <a:endParaRPr lang="en-US" sz="11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542" b="-554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83" y="222377"/>
            <a:ext cx="595578" cy="664953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14" name="TextBox 2"/>
          <p:cNvSpPr txBox="1"/>
          <p:nvPr/>
        </p:nvSpPr>
        <p:spPr>
          <a:xfrm>
            <a:off x="1215517" y="229489"/>
            <a:ext cx="1689989" cy="6604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3000" b="1">
                <a:solidFill>
                  <a:srgbClr val="FFFFFF"/>
                </a:solidFill>
                <a:latin typeface="Microsoft YaHei"/>
                <a:ea typeface="Microsoft YaHei"/>
              </a:rPr>
              <a:t>目录页</a:t>
            </a:r>
            <a:endParaRPr lang="en-US" sz="1100"/>
          </a:p>
        </p:txBody>
      </p:sp>
      <p:pic>
        <p:nvPicPr>
          <p:cNvPr id="1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942" y="2197100"/>
            <a:ext cx="270605" cy="847896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16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001" y="2206117"/>
            <a:ext cx="459277" cy="847896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17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1248" y="4017691"/>
            <a:ext cx="508000" cy="850896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18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700" y="4017691"/>
            <a:ext cx="508738" cy="847896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19" name="TextBox 7"/>
          <p:cNvSpPr txBox="1"/>
          <p:nvPr/>
        </p:nvSpPr>
        <p:spPr>
          <a:xfrm>
            <a:off x="2060511" y="2288032"/>
            <a:ext cx="3468624" cy="6604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endParaRPr lang="en-US" sz="1100" dirty="0"/>
          </a:p>
          <a:p>
            <a:pPr latinLnBrk="1">
              <a:lnSpc>
                <a:spcPct val="116199"/>
              </a:lnSpc>
            </a:pPr>
            <a:r>
              <a:rPr lang="en-US" sz="3000" dirty="0" err="1">
                <a:solidFill>
                  <a:srgbClr val="FFFFFF"/>
                </a:solidFill>
                <a:latin typeface="Microsoft YaHei"/>
                <a:ea typeface="Microsoft YaHei"/>
              </a:rPr>
              <a:t>APP功能完成情况</a:t>
            </a:r>
            <a:endParaRPr lang="en-US" sz="3000" dirty="0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2344991" y="4149088"/>
            <a:ext cx="3184144" cy="6604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endParaRPr lang="en-US" sz="1100" dirty="0"/>
          </a:p>
          <a:p>
            <a:pPr latinLnBrk="1">
              <a:lnSpc>
                <a:spcPct val="116199"/>
              </a:lnSpc>
            </a:pPr>
            <a:r>
              <a:rPr lang="en-US" sz="3000" dirty="0" err="1">
                <a:solidFill>
                  <a:srgbClr val="FFFFFF"/>
                </a:solidFill>
                <a:latin typeface="Microsoft YaHei"/>
                <a:ea typeface="Microsoft YaHei"/>
              </a:rPr>
              <a:t>创新与难点</a:t>
            </a:r>
            <a:endParaRPr lang="en-US" sz="3000" dirty="0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7073900" y="2288032"/>
            <a:ext cx="3184144" cy="6604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endParaRPr lang="en-US" sz="1100" dirty="0"/>
          </a:p>
          <a:p>
            <a:pPr latinLnBrk="1">
              <a:lnSpc>
                <a:spcPct val="116199"/>
              </a:lnSpc>
            </a:pPr>
            <a:r>
              <a:rPr lang="en-US" sz="3000" dirty="0" err="1">
                <a:solidFill>
                  <a:srgbClr val="FFFFFF"/>
                </a:solidFill>
                <a:latin typeface="Microsoft YaHei"/>
                <a:ea typeface="Microsoft YaHei"/>
              </a:rPr>
              <a:t>合作与分工</a:t>
            </a:r>
            <a:endParaRPr lang="en-US" sz="3000" dirty="0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sp>
        <p:nvSpPr>
          <p:cNvPr id="22" name="TextBox 10"/>
          <p:cNvSpPr txBox="1"/>
          <p:nvPr/>
        </p:nvSpPr>
        <p:spPr>
          <a:xfrm>
            <a:off x="7073900" y="4205187"/>
            <a:ext cx="3184144" cy="6604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endParaRPr lang="en-US" sz="1100" dirty="0"/>
          </a:p>
          <a:p>
            <a:pPr latinLnBrk="1">
              <a:lnSpc>
                <a:spcPct val="116199"/>
              </a:lnSpc>
            </a:pPr>
            <a:r>
              <a:rPr lang="en-US" sz="3000" dirty="0" err="1">
                <a:solidFill>
                  <a:srgbClr val="FFFFFF"/>
                </a:solidFill>
                <a:latin typeface="Microsoft YaHei"/>
                <a:ea typeface="Microsoft YaHei"/>
              </a:rPr>
              <a:t>录屏演示</a:t>
            </a:r>
            <a:endParaRPr lang="en-US" sz="3000" dirty="0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542" b="-554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692" y="2097278"/>
            <a:ext cx="601434" cy="1737156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24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698" y="3347212"/>
            <a:ext cx="2857080" cy="389316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25" name="TextBox 3"/>
          <p:cNvSpPr txBox="1"/>
          <p:nvPr/>
        </p:nvSpPr>
        <p:spPr>
          <a:xfrm>
            <a:off x="4349877" y="2311781"/>
            <a:ext cx="5350574" cy="8572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99600"/>
              </a:lnSpc>
            </a:pPr>
            <a:r>
              <a:rPr lang="en-US" sz="4800" b="1">
                <a:solidFill>
                  <a:srgbClr val="FFFFFF"/>
                </a:solidFill>
                <a:latin typeface="Microsoft YaHei"/>
                <a:ea typeface="Microsoft YaHei"/>
              </a:rPr>
              <a:t>APP完成功能</a:t>
            </a:r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542" b="-554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2" y="278765"/>
            <a:ext cx="595578" cy="664953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27" name="TextBox 2"/>
          <p:cNvSpPr txBox="1"/>
          <p:nvPr/>
        </p:nvSpPr>
        <p:spPr>
          <a:xfrm>
            <a:off x="1219200" y="311912"/>
            <a:ext cx="4289742" cy="5524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 b="1">
                <a:solidFill>
                  <a:srgbClr val="FFFFFF"/>
                </a:solidFill>
                <a:latin typeface="Microsoft YaHei"/>
                <a:ea typeface="Microsoft YaHei"/>
              </a:rPr>
              <a:t>LandZ VideoPlayer</a:t>
            </a:r>
            <a:endParaRPr lang="en-US" sz="1100"/>
          </a:p>
        </p:txBody>
      </p:sp>
      <p:sp>
        <p:nvSpPr>
          <p:cNvPr id="28" name="Freeform 3"/>
          <p:cNvSpPr/>
          <p:nvPr/>
        </p:nvSpPr>
        <p:spPr>
          <a:xfrm>
            <a:off x="10388600" y="558800"/>
            <a:ext cx="369814" cy="350904"/>
          </a:xfrm>
          <a:custGeom>
            <a:avLst/>
            <a:gdLst/>
            <a:ahLst/>
            <a:cxnLst/>
            <a:rect l="l" t="t" r="r" b="b"/>
            <a:pathLst>
              <a:path w="369814" h="350904">
                <a:moveTo>
                  <a:pt x="15637" y="263950"/>
                </a:moveTo>
                <a:cubicBezTo>
                  <a:pt x="18481" y="265307"/>
                  <a:pt x="19904" y="265307"/>
                  <a:pt x="22748" y="266675"/>
                </a:cubicBezTo>
                <a:cubicBezTo>
                  <a:pt x="38392" y="270746"/>
                  <a:pt x="54036" y="278896"/>
                  <a:pt x="68253" y="292488"/>
                </a:cubicBezTo>
                <a:cubicBezTo>
                  <a:pt x="82469" y="306063"/>
                  <a:pt x="91001" y="321013"/>
                  <a:pt x="95272" y="335958"/>
                </a:cubicBezTo>
                <a:cubicBezTo>
                  <a:pt x="96689" y="337316"/>
                  <a:pt x="96689" y="340026"/>
                  <a:pt x="96689" y="342755"/>
                </a:cubicBezTo>
                <a:cubicBezTo>
                  <a:pt x="96689" y="342755"/>
                  <a:pt x="96689" y="342755"/>
                  <a:pt x="95272" y="344112"/>
                </a:cubicBezTo>
                <a:cubicBezTo>
                  <a:pt x="91001" y="348180"/>
                  <a:pt x="83896" y="350904"/>
                  <a:pt x="76785" y="350904"/>
                </a:cubicBezTo>
                <a:cubicBezTo>
                  <a:pt x="61141" y="350904"/>
                  <a:pt x="44080" y="342755"/>
                  <a:pt x="29860" y="329162"/>
                </a:cubicBezTo>
                <a:cubicBezTo>
                  <a:pt x="7104" y="307420"/>
                  <a:pt x="0" y="278896"/>
                  <a:pt x="14216" y="266675"/>
                </a:cubicBezTo>
                <a:cubicBezTo>
                  <a:pt x="14216" y="266675"/>
                  <a:pt x="14216" y="266675"/>
                  <a:pt x="15637" y="263950"/>
                </a:cubicBezTo>
                <a:lnTo>
                  <a:pt x="15637" y="263950"/>
                </a:lnTo>
                <a:close/>
                <a:moveTo>
                  <a:pt x="309561" y="2721"/>
                </a:moveTo>
                <a:cubicBezTo>
                  <a:pt x="321403" y="5432"/>
                  <a:pt x="334469" y="12565"/>
                  <a:pt x="345782" y="23425"/>
                </a:cubicBezTo>
                <a:cubicBezTo>
                  <a:pt x="355679" y="32936"/>
                  <a:pt x="362754" y="45157"/>
                  <a:pt x="366992" y="56024"/>
                </a:cubicBezTo>
                <a:cubicBezTo>
                  <a:pt x="369814" y="68245"/>
                  <a:pt x="368394" y="79109"/>
                  <a:pt x="361337" y="85905"/>
                </a:cubicBezTo>
                <a:cubicBezTo>
                  <a:pt x="361337" y="85905"/>
                  <a:pt x="361337" y="85905"/>
                  <a:pt x="111112" y="326291"/>
                </a:cubicBezTo>
                <a:cubicBezTo>
                  <a:pt x="105454" y="311359"/>
                  <a:pt x="95557" y="293699"/>
                  <a:pt x="80013" y="278753"/>
                </a:cubicBezTo>
                <a:cubicBezTo>
                  <a:pt x="64458" y="263818"/>
                  <a:pt x="46085" y="254311"/>
                  <a:pt x="30530" y="248872"/>
                </a:cubicBezTo>
                <a:cubicBezTo>
                  <a:pt x="30530" y="248872"/>
                  <a:pt x="30530" y="248872"/>
                  <a:pt x="280747" y="8486"/>
                </a:cubicBezTo>
                <a:cubicBezTo>
                  <a:pt x="287116" y="1697"/>
                  <a:pt x="297719" y="0"/>
                  <a:pt x="309561" y="2721"/>
                </a:cubicBezTo>
                <a:lnTo>
                  <a:pt x="309561" y="2721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cxnSp>
        <p:nvCxnSpPr>
          <p:cNvPr id="29" name="Connector 4"/>
          <p:cNvCxnSpPr/>
          <p:nvPr/>
        </p:nvCxnSpPr>
        <p:spPr>
          <a:xfrm>
            <a:off x="1287653" y="893318"/>
            <a:ext cx="9150633" cy="0"/>
          </a:xfrm>
          <a:prstGeom prst="straightConnector1">
            <a:avLst/>
          </a:prstGeom>
          <a:solidFill>
            <a:srgbClr val="FFFFFF"/>
          </a:solidFill>
          <a:ln w="25400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30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223" y="1086720"/>
            <a:ext cx="723900" cy="640619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grpSp>
        <p:nvGrpSpPr>
          <p:cNvPr id="31" name="Group 6"/>
          <p:cNvGrpSpPr/>
          <p:nvPr/>
        </p:nvGrpSpPr>
        <p:grpSpPr>
          <a:xfrm>
            <a:off x="7372879" y="938857"/>
            <a:ext cx="3898109" cy="740899"/>
            <a:chOff x="7353619" y="1324387"/>
            <a:chExt cx="3147695" cy="740899"/>
          </a:xfrm>
        </p:grpSpPr>
        <p:sp>
          <p:nvSpPr>
            <p:cNvPr id="32" name="TextBox 31"/>
            <p:cNvSpPr txBox="1"/>
            <p:nvPr/>
          </p:nvSpPr>
          <p:spPr>
            <a:xfrm>
              <a:off x="7353619" y="1764626"/>
              <a:ext cx="3147695" cy="30066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>
                <a:lnSpc>
                  <a:spcPct val="116199"/>
                </a:lnSpc>
              </a:pPr>
              <a:r>
                <a:rPr lang="en-US" sz="18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使用Glide加载封面图</a:t>
              </a:r>
              <a:endParaRPr lang="en-US" sz="11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367044" y="1324387"/>
              <a:ext cx="2540000" cy="48260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>
                <a:lnSpc>
                  <a:spcPct val="116199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视频封面</a:t>
              </a:r>
              <a:endParaRPr lang="en-US" sz="1100" dirty="0"/>
            </a:p>
          </p:txBody>
        </p:sp>
      </p:grpSp>
      <p:pic>
        <p:nvPicPr>
          <p:cNvPr id="34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227837"/>
            <a:ext cx="619399" cy="532466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37" name="TextBox 36"/>
          <p:cNvSpPr txBox="1"/>
          <p:nvPr/>
        </p:nvSpPr>
        <p:spPr>
          <a:xfrm>
            <a:off x="2094071" y="1163773"/>
            <a:ext cx="2540000" cy="4826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000" b="1" dirty="0" err="1">
                <a:solidFill>
                  <a:srgbClr val="FFFFFF"/>
                </a:solidFill>
                <a:latin typeface="Microsoft YaHei"/>
                <a:ea typeface="Microsoft YaHei"/>
              </a:rPr>
              <a:t>APP封面</a:t>
            </a:r>
            <a:endParaRPr lang="en-US" sz="11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7D9B433-BE63-4C40-B7FD-36C1AB1E6AF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70" y="1916826"/>
            <a:ext cx="2427130" cy="42736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A99AB8F-8C4F-497A-A8F4-195126C5B15F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5359686" y="1898193"/>
            <a:ext cx="2666428" cy="43581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C7B24B1-BDD7-45AF-8BE3-F843C051D3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4" t="4712" r="414"/>
          <a:stretch/>
        </p:blipFill>
        <p:spPr>
          <a:xfrm>
            <a:off x="8445500" y="1898193"/>
            <a:ext cx="2540000" cy="435813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542" b="-554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2" y="278765"/>
            <a:ext cx="595578" cy="664953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39" name="TextBox 2"/>
          <p:cNvSpPr txBox="1"/>
          <p:nvPr/>
        </p:nvSpPr>
        <p:spPr>
          <a:xfrm>
            <a:off x="1219200" y="311912"/>
            <a:ext cx="4289742" cy="5524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 b="1">
                <a:solidFill>
                  <a:srgbClr val="FFFFFF"/>
                </a:solidFill>
                <a:latin typeface="Microsoft YaHei"/>
                <a:ea typeface="Microsoft YaHei"/>
              </a:rPr>
              <a:t>LandZ VideoPlayer</a:t>
            </a:r>
            <a:endParaRPr lang="en-US" sz="1100"/>
          </a:p>
        </p:txBody>
      </p:sp>
      <p:sp>
        <p:nvSpPr>
          <p:cNvPr id="40" name="Freeform 3"/>
          <p:cNvSpPr/>
          <p:nvPr/>
        </p:nvSpPr>
        <p:spPr>
          <a:xfrm>
            <a:off x="10388600" y="558800"/>
            <a:ext cx="369814" cy="350904"/>
          </a:xfrm>
          <a:custGeom>
            <a:avLst/>
            <a:gdLst/>
            <a:ahLst/>
            <a:cxnLst/>
            <a:rect l="l" t="t" r="r" b="b"/>
            <a:pathLst>
              <a:path w="369814" h="350904">
                <a:moveTo>
                  <a:pt x="15637" y="263950"/>
                </a:moveTo>
                <a:cubicBezTo>
                  <a:pt x="18481" y="265307"/>
                  <a:pt x="19904" y="265307"/>
                  <a:pt x="22748" y="266675"/>
                </a:cubicBezTo>
                <a:cubicBezTo>
                  <a:pt x="38392" y="270746"/>
                  <a:pt x="54036" y="278896"/>
                  <a:pt x="68253" y="292488"/>
                </a:cubicBezTo>
                <a:cubicBezTo>
                  <a:pt x="82469" y="306063"/>
                  <a:pt x="91001" y="321013"/>
                  <a:pt x="95272" y="335958"/>
                </a:cubicBezTo>
                <a:cubicBezTo>
                  <a:pt x="96689" y="337316"/>
                  <a:pt x="96689" y="340026"/>
                  <a:pt x="96689" y="342755"/>
                </a:cubicBezTo>
                <a:cubicBezTo>
                  <a:pt x="96689" y="342755"/>
                  <a:pt x="96689" y="342755"/>
                  <a:pt x="95272" y="344112"/>
                </a:cubicBezTo>
                <a:cubicBezTo>
                  <a:pt x="91001" y="348180"/>
                  <a:pt x="83896" y="350904"/>
                  <a:pt x="76785" y="350904"/>
                </a:cubicBezTo>
                <a:cubicBezTo>
                  <a:pt x="61141" y="350904"/>
                  <a:pt x="44080" y="342755"/>
                  <a:pt x="29860" y="329162"/>
                </a:cubicBezTo>
                <a:cubicBezTo>
                  <a:pt x="7104" y="307420"/>
                  <a:pt x="0" y="278896"/>
                  <a:pt x="14216" y="266675"/>
                </a:cubicBezTo>
                <a:cubicBezTo>
                  <a:pt x="14216" y="266675"/>
                  <a:pt x="14216" y="266675"/>
                  <a:pt x="15637" y="263950"/>
                </a:cubicBezTo>
                <a:lnTo>
                  <a:pt x="15637" y="263950"/>
                </a:lnTo>
                <a:close/>
                <a:moveTo>
                  <a:pt x="309561" y="2721"/>
                </a:moveTo>
                <a:cubicBezTo>
                  <a:pt x="321403" y="5432"/>
                  <a:pt x="334469" y="12565"/>
                  <a:pt x="345782" y="23425"/>
                </a:cubicBezTo>
                <a:cubicBezTo>
                  <a:pt x="355679" y="32936"/>
                  <a:pt x="362754" y="45157"/>
                  <a:pt x="366992" y="56024"/>
                </a:cubicBezTo>
                <a:cubicBezTo>
                  <a:pt x="369814" y="68245"/>
                  <a:pt x="368394" y="79109"/>
                  <a:pt x="361337" y="85905"/>
                </a:cubicBezTo>
                <a:cubicBezTo>
                  <a:pt x="361337" y="85905"/>
                  <a:pt x="361337" y="85905"/>
                  <a:pt x="111112" y="326291"/>
                </a:cubicBezTo>
                <a:cubicBezTo>
                  <a:pt x="105454" y="311359"/>
                  <a:pt x="95557" y="293699"/>
                  <a:pt x="80013" y="278753"/>
                </a:cubicBezTo>
                <a:cubicBezTo>
                  <a:pt x="64458" y="263818"/>
                  <a:pt x="46085" y="254311"/>
                  <a:pt x="30530" y="248872"/>
                </a:cubicBezTo>
                <a:cubicBezTo>
                  <a:pt x="30530" y="248872"/>
                  <a:pt x="30530" y="248872"/>
                  <a:pt x="280747" y="8486"/>
                </a:cubicBezTo>
                <a:cubicBezTo>
                  <a:pt x="287116" y="1697"/>
                  <a:pt x="297719" y="0"/>
                  <a:pt x="309561" y="2721"/>
                </a:cubicBezTo>
                <a:lnTo>
                  <a:pt x="309561" y="2721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cxnSp>
        <p:nvCxnSpPr>
          <p:cNvPr id="41" name="Connector 4"/>
          <p:cNvCxnSpPr/>
          <p:nvPr/>
        </p:nvCxnSpPr>
        <p:spPr>
          <a:xfrm>
            <a:off x="1287653" y="893318"/>
            <a:ext cx="9150633" cy="0"/>
          </a:xfrm>
          <a:prstGeom prst="straightConnector1">
            <a:avLst/>
          </a:prstGeom>
          <a:solidFill>
            <a:srgbClr val="FFFFFF"/>
          </a:solidFill>
          <a:ln w="25400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42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578" y="1016000"/>
            <a:ext cx="528904" cy="759451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grpSp>
        <p:nvGrpSpPr>
          <p:cNvPr id="43" name="Group 6"/>
          <p:cNvGrpSpPr/>
          <p:nvPr/>
        </p:nvGrpSpPr>
        <p:grpSpPr>
          <a:xfrm>
            <a:off x="6995125" y="934524"/>
            <a:ext cx="4283583" cy="845623"/>
            <a:chOff x="6995125" y="934524"/>
            <a:chExt cx="4283583" cy="845623"/>
          </a:xfrm>
        </p:grpSpPr>
        <p:sp>
          <p:nvSpPr>
            <p:cNvPr id="44" name="TextBox 43"/>
            <p:cNvSpPr txBox="1"/>
            <p:nvPr/>
          </p:nvSpPr>
          <p:spPr>
            <a:xfrm>
              <a:off x="6995125" y="1335647"/>
              <a:ext cx="4283583" cy="44450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>
                <a:lnSpc>
                  <a:spcPct val="116199"/>
                </a:lnSpc>
              </a:pPr>
              <a:r>
                <a:rPr lang="en-US" sz="18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使用RecycleView全屏显示一页一个</a:t>
              </a:r>
              <a:endParaRPr lang="en-US" sz="11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998907" y="934524"/>
              <a:ext cx="4111498" cy="48260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>
                <a:lnSpc>
                  <a:spcPct val="116199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抖音效果</a:t>
              </a:r>
              <a:endParaRPr lang="en-US" sz="1100" dirty="0"/>
            </a:p>
          </p:txBody>
        </p:sp>
      </p:grpSp>
      <p:grpSp>
        <p:nvGrpSpPr>
          <p:cNvPr id="46" name="Group 7"/>
          <p:cNvGrpSpPr/>
          <p:nvPr/>
        </p:nvGrpSpPr>
        <p:grpSpPr>
          <a:xfrm>
            <a:off x="1369814" y="975351"/>
            <a:ext cx="5793613" cy="804796"/>
            <a:chOff x="1489240" y="1016000"/>
            <a:chExt cx="5793613" cy="804796"/>
          </a:xfrm>
        </p:grpSpPr>
        <p:sp>
          <p:nvSpPr>
            <p:cNvPr id="47" name="TextBox 46"/>
            <p:cNvSpPr txBox="1"/>
            <p:nvPr/>
          </p:nvSpPr>
          <p:spPr>
            <a:xfrm>
              <a:off x="1489240" y="1376296"/>
              <a:ext cx="5793613" cy="44450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>
                <a:lnSpc>
                  <a:spcPct val="116199"/>
                </a:lnSpc>
              </a:pPr>
              <a:r>
                <a:rPr lang="en-US" sz="18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使用RecycleView显示一页多个item</a:t>
              </a:r>
              <a:endParaRPr lang="en-US" sz="11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01940" y="1016000"/>
              <a:ext cx="4675124" cy="48260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>
                <a:lnSpc>
                  <a:spcPct val="116199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视频列表</a:t>
              </a:r>
              <a:endParaRPr lang="en-US" sz="1100" dirty="0"/>
            </a:p>
          </p:txBody>
        </p:sp>
      </p:grpSp>
      <p:pic>
        <p:nvPicPr>
          <p:cNvPr id="4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68" y="1104331"/>
            <a:ext cx="722236" cy="569519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CF68F89-3461-40AE-9C06-4793993F5F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" t="7517" r="2562" b="1226"/>
          <a:stretch/>
        </p:blipFill>
        <p:spPr>
          <a:xfrm>
            <a:off x="1499555" y="1777424"/>
            <a:ext cx="2743200" cy="44805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59B43F-FBE9-42B3-904F-BF9E84701D5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7"/>
          <a:stretch/>
        </p:blipFill>
        <p:spPr>
          <a:xfrm>
            <a:off x="6986436" y="1792563"/>
            <a:ext cx="2639478" cy="437368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6" grpId="0" animBg="1"/>
      <p:bldP spid="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542" b="-554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2" y="278765"/>
            <a:ext cx="595578" cy="664953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51" name="TextBox 2"/>
          <p:cNvSpPr txBox="1"/>
          <p:nvPr/>
        </p:nvSpPr>
        <p:spPr>
          <a:xfrm>
            <a:off x="1219200" y="311912"/>
            <a:ext cx="4289742" cy="5524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 b="1">
                <a:solidFill>
                  <a:srgbClr val="FFFFFF"/>
                </a:solidFill>
                <a:latin typeface="Microsoft YaHei"/>
                <a:ea typeface="Microsoft YaHei"/>
              </a:rPr>
              <a:t>LandZ VideoPlayer</a:t>
            </a:r>
            <a:endParaRPr lang="en-US" sz="1100"/>
          </a:p>
        </p:txBody>
      </p:sp>
      <p:sp>
        <p:nvSpPr>
          <p:cNvPr id="52" name="Freeform 3"/>
          <p:cNvSpPr/>
          <p:nvPr/>
        </p:nvSpPr>
        <p:spPr>
          <a:xfrm>
            <a:off x="10388600" y="558800"/>
            <a:ext cx="369814" cy="350904"/>
          </a:xfrm>
          <a:custGeom>
            <a:avLst/>
            <a:gdLst/>
            <a:ahLst/>
            <a:cxnLst/>
            <a:rect l="l" t="t" r="r" b="b"/>
            <a:pathLst>
              <a:path w="369814" h="350904">
                <a:moveTo>
                  <a:pt x="15637" y="263950"/>
                </a:moveTo>
                <a:cubicBezTo>
                  <a:pt x="18481" y="265307"/>
                  <a:pt x="19904" y="265307"/>
                  <a:pt x="22748" y="266675"/>
                </a:cubicBezTo>
                <a:cubicBezTo>
                  <a:pt x="38392" y="270746"/>
                  <a:pt x="54036" y="278896"/>
                  <a:pt x="68253" y="292488"/>
                </a:cubicBezTo>
                <a:cubicBezTo>
                  <a:pt x="82469" y="306063"/>
                  <a:pt x="91001" y="321013"/>
                  <a:pt x="95272" y="335958"/>
                </a:cubicBezTo>
                <a:cubicBezTo>
                  <a:pt x="96689" y="337316"/>
                  <a:pt x="96689" y="340026"/>
                  <a:pt x="96689" y="342755"/>
                </a:cubicBezTo>
                <a:cubicBezTo>
                  <a:pt x="96689" y="342755"/>
                  <a:pt x="96689" y="342755"/>
                  <a:pt x="95272" y="344112"/>
                </a:cubicBezTo>
                <a:cubicBezTo>
                  <a:pt x="91001" y="348180"/>
                  <a:pt x="83896" y="350904"/>
                  <a:pt x="76785" y="350904"/>
                </a:cubicBezTo>
                <a:cubicBezTo>
                  <a:pt x="61141" y="350904"/>
                  <a:pt x="44080" y="342755"/>
                  <a:pt x="29860" y="329162"/>
                </a:cubicBezTo>
                <a:cubicBezTo>
                  <a:pt x="7104" y="307420"/>
                  <a:pt x="0" y="278896"/>
                  <a:pt x="14216" y="266675"/>
                </a:cubicBezTo>
                <a:cubicBezTo>
                  <a:pt x="14216" y="266675"/>
                  <a:pt x="14216" y="266675"/>
                  <a:pt x="15637" y="263950"/>
                </a:cubicBezTo>
                <a:lnTo>
                  <a:pt x="15637" y="263950"/>
                </a:lnTo>
                <a:close/>
                <a:moveTo>
                  <a:pt x="309561" y="2721"/>
                </a:moveTo>
                <a:cubicBezTo>
                  <a:pt x="321403" y="5432"/>
                  <a:pt x="334469" y="12565"/>
                  <a:pt x="345782" y="23425"/>
                </a:cubicBezTo>
                <a:cubicBezTo>
                  <a:pt x="355679" y="32936"/>
                  <a:pt x="362754" y="45157"/>
                  <a:pt x="366992" y="56024"/>
                </a:cubicBezTo>
                <a:cubicBezTo>
                  <a:pt x="369814" y="68245"/>
                  <a:pt x="368394" y="79109"/>
                  <a:pt x="361337" y="85905"/>
                </a:cubicBezTo>
                <a:cubicBezTo>
                  <a:pt x="361337" y="85905"/>
                  <a:pt x="361337" y="85905"/>
                  <a:pt x="111112" y="326291"/>
                </a:cubicBezTo>
                <a:cubicBezTo>
                  <a:pt x="105454" y="311359"/>
                  <a:pt x="95557" y="293699"/>
                  <a:pt x="80013" y="278753"/>
                </a:cubicBezTo>
                <a:cubicBezTo>
                  <a:pt x="64458" y="263818"/>
                  <a:pt x="46085" y="254311"/>
                  <a:pt x="30530" y="248872"/>
                </a:cubicBezTo>
                <a:cubicBezTo>
                  <a:pt x="30530" y="248872"/>
                  <a:pt x="30530" y="248872"/>
                  <a:pt x="280747" y="8486"/>
                </a:cubicBezTo>
                <a:cubicBezTo>
                  <a:pt x="287116" y="1697"/>
                  <a:pt x="297719" y="0"/>
                  <a:pt x="309561" y="2721"/>
                </a:cubicBezTo>
                <a:lnTo>
                  <a:pt x="309561" y="2721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cxnSp>
        <p:nvCxnSpPr>
          <p:cNvPr id="53" name="Connector 4"/>
          <p:cNvCxnSpPr/>
          <p:nvPr/>
        </p:nvCxnSpPr>
        <p:spPr>
          <a:xfrm>
            <a:off x="1287653" y="893318"/>
            <a:ext cx="9150633" cy="0"/>
          </a:xfrm>
          <a:prstGeom prst="straightConnector1">
            <a:avLst/>
          </a:prstGeom>
          <a:solidFill>
            <a:srgbClr val="FFFFFF"/>
          </a:solidFill>
          <a:ln w="25400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54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61" y="1198880"/>
            <a:ext cx="723900" cy="640619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55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102" y="1231910"/>
            <a:ext cx="619399" cy="532466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grpSp>
        <p:nvGrpSpPr>
          <p:cNvPr id="56" name="Group 7"/>
          <p:cNvGrpSpPr/>
          <p:nvPr/>
        </p:nvGrpSpPr>
        <p:grpSpPr>
          <a:xfrm>
            <a:off x="1481900" y="1090296"/>
            <a:ext cx="3971226" cy="799472"/>
            <a:chOff x="1481900" y="1090296"/>
            <a:chExt cx="3971226" cy="799472"/>
          </a:xfrm>
        </p:grpSpPr>
        <p:sp>
          <p:nvSpPr>
            <p:cNvPr id="57" name="TextBox 56"/>
            <p:cNvSpPr txBox="1"/>
            <p:nvPr/>
          </p:nvSpPr>
          <p:spPr>
            <a:xfrm>
              <a:off x="1481900" y="1589108"/>
              <a:ext cx="3971226" cy="30066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>
                <a:lnSpc>
                  <a:spcPct val="116199"/>
                </a:lnSpc>
              </a:pPr>
              <a:r>
                <a:rPr lang="en-US" sz="18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上下滑动，暂停</a:t>
              </a:r>
              <a:r>
                <a:rPr lang="en-US" sz="18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/</a:t>
              </a:r>
              <a:r>
                <a:rPr lang="en-US" sz="18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继续，拖拉进度</a:t>
              </a:r>
              <a:r>
                <a:rPr lang="zh-CN" altLang="en-US" sz="18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等</a:t>
              </a:r>
              <a:endParaRPr lang="en-US" sz="11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81900" y="1090296"/>
              <a:ext cx="3204400" cy="48260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>
                <a:lnSpc>
                  <a:spcPct val="116199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播放效果</a:t>
              </a:r>
              <a:endParaRPr lang="en-US" sz="1100" dirty="0"/>
            </a:p>
          </p:txBody>
        </p:sp>
      </p:grpSp>
      <p:grpSp>
        <p:nvGrpSpPr>
          <p:cNvPr id="59" name="Group 8"/>
          <p:cNvGrpSpPr/>
          <p:nvPr/>
        </p:nvGrpSpPr>
        <p:grpSpPr>
          <a:xfrm>
            <a:off x="7759700" y="1053638"/>
            <a:ext cx="3971226" cy="927100"/>
            <a:chOff x="6870700" y="1282700"/>
            <a:chExt cx="3971226" cy="927100"/>
          </a:xfrm>
        </p:grpSpPr>
        <p:sp>
          <p:nvSpPr>
            <p:cNvPr id="60" name="TextBox 59"/>
            <p:cNvSpPr txBox="1"/>
            <p:nvPr/>
          </p:nvSpPr>
          <p:spPr>
            <a:xfrm>
              <a:off x="6870700" y="1765300"/>
              <a:ext cx="3971226" cy="44450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>
                <a:lnSpc>
                  <a:spcPct val="116199"/>
                </a:lnSpc>
              </a:pPr>
              <a:r>
                <a:rPr lang="en-US" sz="1800">
                  <a:solidFill>
                    <a:srgbClr val="FFFFFF"/>
                  </a:solidFill>
                  <a:latin typeface="Microsoft YaHei"/>
                  <a:ea typeface="Microsoft YaHei"/>
                </a:rPr>
                <a:t>ViewPager+fragment</a:t>
              </a:r>
              <a:endParaRPr lang="en-US" sz="110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70700" y="1282700"/>
              <a:ext cx="3204400" cy="48260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>
                <a:lnSpc>
                  <a:spcPct val="116199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整合效果</a:t>
              </a:r>
              <a:endParaRPr lang="en-US" sz="1100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CCC8105-B2A6-48BF-B277-7DAECAADB6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5"/>
          <a:stretch/>
        </p:blipFill>
        <p:spPr>
          <a:xfrm>
            <a:off x="735272" y="2036446"/>
            <a:ext cx="2628799" cy="431272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B0131E-D8D3-49CD-A101-A0285AFA380E}"/>
              </a:ext>
            </a:extLst>
          </p:cNvPr>
          <p:cNvSpPr/>
          <p:nvPr/>
        </p:nvSpPr>
        <p:spPr>
          <a:xfrm>
            <a:off x="627761" y="2870200"/>
            <a:ext cx="2839752" cy="1981200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C0BAD4-B70C-46D7-AA0E-520134A7D3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776" y="2083182"/>
            <a:ext cx="2505402" cy="15740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C5D9EB-B8DF-4F6F-B3D5-7CBB45F74B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60" y="4192806"/>
            <a:ext cx="2569987" cy="14967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EF808F0-82A6-433E-A6A7-7CFDF1CEF44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41"/>
          <a:stretch/>
        </p:blipFill>
        <p:spPr>
          <a:xfrm>
            <a:off x="7457234" y="2870200"/>
            <a:ext cx="3275780" cy="127812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542" b="-554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2" y="278765"/>
            <a:ext cx="595578" cy="664953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63" name="TextBox 2"/>
          <p:cNvSpPr txBox="1"/>
          <p:nvPr/>
        </p:nvSpPr>
        <p:spPr>
          <a:xfrm>
            <a:off x="1219200" y="311912"/>
            <a:ext cx="4289742" cy="5524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 b="1">
                <a:solidFill>
                  <a:srgbClr val="FFFFFF"/>
                </a:solidFill>
                <a:latin typeface="Microsoft YaHei"/>
                <a:ea typeface="Microsoft YaHei"/>
              </a:rPr>
              <a:t>LandZ VideoPlayer</a:t>
            </a:r>
            <a:endParaRPr lang="en-US" sz="1100"/>
          </a:p>
        </p:txBody>
      </p:sp>
      <p:sp>
        <p:nvSpPr>
          <p:cNvPr id="64" name="Freeform 3"/>
          <p:cNvSpPr/>
          <p:nvPr/>
        </p:nvSpPr>
        <p:spPr>
          <a:xfrm>
            <a:off x="10388600" y="558800"/>
            <a:ext cx="369814" cy="350904"/>
          </a:xfrm>
          <a:custGeom>
            <a:avLst/>
            <a:gdLst/>
            <a:ahLst/>
            <a:cxnLst/>
            <a:rect l="l" t="t" r="r" b="b"/>
            <a:pathLst>
              <a:path w="369814" h="350904">
                <a:moveTo>
                  <a:pt x="15637" y="263950"/>
                </a:moveTo>
                <a:cubicBezTo>
                  <a:pt x="18481" y="265307"/>
                  <a:pt x="19904" y="265307"/>
                  <a:pt x="22748" y="266675"/>
                </a:cubicBezTo>
                <a:cubicBezTo>
                  <a:pt x="38392" y="270746"/>
                  <a:pt x="54036" y="278896"/>
                  <a:pt x="68253" y="292488"/>
                </a:cubicBezTo>
                <a:cubicBezTo>
                  <a:pt x="82469" y="306063"/>
                  <a:pt x="91001" y="321013"/>
                  <a:pt x="95272" y="335958"/>
                </a:cubicBezTo>
                <a:cubicBezTo>
                  <a:pt x="96689" y="337316"/>
                  <a:pt x="96689" y="340026"/>
                  <a:pt x="96689" y="342755"/>
                </a:cubicBezTo>
                <a:cubicBezTo>
                  <a:pt x="96689" y="342755"/>
                  <a:pt x="96689" y="342755"/>
                  <a:pt x="95272" y="344112"/>
                </a:cubicBezTo>
                <a:cubicBezTo>
                  <a:pt x="91001" y="348180"/>
                  <a:pt x="83896" y="350904"/>
                  <a:pt x="76785" y="350904"/>
                </a:cubicBezTo>
                <a:cubicBezTo>
                  <a:pt x="61141" y="350904"/>
                  <a:pt x="44080" y="342755"/>
                  <a:pt x="29860" y="329162"/>
                </a:cubicBezTo>
                <a:cubicBezTo>
                  <a:pt x="7104" y="307420"/>
                  <a:pt x="0" y="278896"/>
                  <a:pt x="14216" y="266675"/>
                </a:cubicBezTo>
                <a:cubicBezTo>
                  <a:pt x="14216" y="266675"/>
                  <a:pt x="14216" y="266675"/>
                  <a:pt x="15637" y="263950"/>
                </a:cubicBezTo>
                <a:lnTo>
                  <a:pt x="15637" y="263950"/>
                </a:lnTo>
                <a:close/>
                <a:moveTo>
                  <a:pt x="309561" y="2721"/>
                </a:moveTo>
                <a:cubicBezTo>
                  <a:pt x="321403" y="5432"/>
                  <a:pt x="334469" y="12565"/>
                  <a:pt x="345782" y="23425"/>
                </a:cubicBezTo>
                <a:cubicBezTo>
                  <a:pt x="355679" y="32936"/>
                  <a:pt x="362754" y="45157"/>
                  <a:pt x="366992" y="56024"/>
                </a:cubicBezTo>
                <a:cubicBezTo>
                  <a:pt x="369814" y="68245"/>
                  <a:pt x="368394" y="79109"/>
                  <a:pt x="361337" y="85905"/>
                </a:cubicBezTo>
                <a:cubicBezTo>
                  <a:pt x="361337" y="85905"/>
                  <a:pt x="361337" y="85905"/>
                  <a:pt x="111112" y="326291"/>
                </a:cubicBezTo>
                <a:cubicBezTo>
                  <a:pt x="105454" y="311359"/>
                  <a:pt x="95557" y="293699"/>
                  <a:pt x="80013" y="278753"/>
                </a:cubicBezTo>
                <a:cubicBezTo>
                  <a:pt x="64458" y="263818"/>
                  <a:pt x="46085" y="254311"/>
                  <a:pt x="30530" y="248872"/>
                </a:cubicBezTo>
                <a:cubicBezTo>
                  <a:pt x="30530" y="248872"/>
                  <a:pt x="30530" y="248872"/>
                  <a:pt x="280747" y="8486"/>
                </a:cubicBezTo>
                <a:cubicBezTo>
                  <a:pt x="287116" y="1697"/>
                  <a:pt x="297719" y="0"/>
                  <a:pt x="309561" y="2721"/>
                </a:cubicBezTo>
                <a:lnTo>
                  <a:pt x="309561" y="2721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cxnSp>
        <p:nvCxnSpPr>
          <p:cNvPr id="65" name="Connector 4"/>
          <p:cNvCxnSpPr/>
          <p:nvPr/>
        </p:nvCxnSpPr>
        <p:spPr>
          <a:xfrm>
            <a:off x="1287653" y="893318"/>
            <a:ext cx="9150633" cy="0"/>
          </a:xfrm>
          <a:prstGeom prst="straightConnector1">
            <a:avLst/>
          </a:prstGeom>
          <a:solidFill>
            <a:srgbClr val="FFFFFF"/>
          </a:solidFill>
          <a:ln w="25400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6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0" y="1257300"/>
            <a:ext cx="528904" cy="759451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grpSp>
        <p:nvGrpSpPr>
          <p:cNvPr id="67" name="Group 6"/>
          <p:cNvGrpSpPr/>
          <p:nvPr/>
        </p:nvGrpSpPr>
        <p:grpSpPr>
          <a:xfrm>
            <a:off x="7010400" y="1358900"/>
            <a:ext cx="4111498" cy="866941"/>
            <a:chOff x="7010400" y="1358900"/>
            <a:chExt cx="4111498" cy="866941"/>
          </a:xfrm>
        </p:grpSpPr>
        <p:sp>
          <p:nvSpPr>
            <p:cNvPr id="68" name="TextBox 67"/>
            <p:cNvSpPr txBox="1"/>
            <p:nvPr/>
          </p:nvSpPr>
          <p:spPr>
            <a:xfrm>
              <a:off x="7023002" y="1958652"/>
              <a:ext cx="3996754" cy="267189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>
                <a:lnSpc>
                  <a:spcPct val="116199"/>
                </a:lnSpc>
              </a:pPr>
              <a:r>
                <a:rPr lang="en-US" sz="16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开发了点赞功能但未能成功</a:t>
              </a:r>
              <a:r>
                <a:rPr lang="zh-CN" altLang="en-US" sz="16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与视频</a:t>
              </a:r>
              <a:r>
                <a:rPr lang="en-US" sz="16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整合实现</a:t>
              </a:r>
              <a:endParaRPr lang="en-US" sz="11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010400" y="1358900"/>
              <a:ext cx="4111498" cy="48260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>
                <a:lnSpc>
                  <a:spcPct val="116199"/>
                </a:lnSpc>
              </a:pPr>
              <a:r>
                <a:rPr lang="en-US" sz="2000" b="1">
                  <a:solidFill>
                    <a:srgbClr val="FFFFFF"/>
                  </a:solidFill>
                  <a:latin typeface="Microsoft YaHei"/>
                  <a:ea typeface="Microsoft YaHei"/>
                </a:rPr>
                <a:t>半成品点赞</a:t>
              </a:r>
              <a:endParaRPr lang="en-US" sz="1100"/>
            </a:p>
          </p:txBody>
        </p:sp>
      </p:grpSp>
      <p:grpSp>
        <p:nvGrpSpPr>
          <p:cNvPr id="70" name="Group 7"/>
          <p:cNvGrpSpPr/>
          <p:nvPr/>
        </p:nvGrpSpPr>
        <p:grpSpPr>
          <a:xfrm>
            <a:off x="2284794" y="1358900"/>
            <a:ext cx="5793613" cy="791680"/>
            <a:chOff x="1460500" y="1358900"/>
            <a:chExt cx="5793613" cy="791680"/>
          </a:xfrm>
        </p:grpSpPr>
        <p:sp>
          <p:nvSpPr>
            <p:cNvPr id="71" name="TextBox 70"/>
            <p:cNvSpPr txBox="1"/>
            <p:nvPr/>
          </p:nvSpPr>
          <p:spPr>
            <a:xfrm>
              <a:off x="1460500" y="1849920"/>
              <a:ext cx="5793613" cy="30066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>
                <a:lnSpc>
                  <a:spcPct val="116199"/>
                </a:lnSpc>
              </a:pPr>
              <a:r>
                <a:rPr lang="en-US" sz="18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bind</a:t>
              </a:r>
              <a:r>
                <a:rPr lang="zh-CN" altLang="en-US" sz="18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绑定标题数据</a:t>
              </a:r>
              <a:endParaRPr lang="en-US" sz="11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460500" y="1358900"/>
              <a:ext cx="4675124" cy="48260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>
                <a:lnSpc>
                  <a:spcPct val="116199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视频信息</a:t>
              </a:r>
              <a:endParaRPr lang="en-US" sz="1100" dirty="0"/>
            </a:p>
          </p:txBody>
        </p:sp>
      </p:grpSp>
      <p:pic>
        <p:nvPicPr>
          <p:cNvPr id="7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753" y="1493240"/>
            <a:ext cx="722236" cy="569519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290183-3347-494C-8FA9-A36062D187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1" t="69922" r="18512" b="1953"/>
          <a:stretch/>
        </p:blipFill>
        <p:spPr>
          <a:xfrm>
            <a:off x="6961251" y="2632646"/>
            <a:ext cx="2484250" cy="13871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A5E308-22BC-4737-9B48-F4E61BB463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6" t="69922" r="19486" b="3125"/>
          <a:stretch/>
        </p:blipFill>
        <p:spPr>
          <a:xfrm>
            <a:off x="6961250" y="4312049"/>
            <a:ext cx="2484251" cy="13604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8D3FB3-8B8A-4199-B822-DE97D9AD2F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7098" b="-11925"/>
          <a:stretch/>
        </p:blipFill>
        <p:spPr>
          <a:xfrm>
            <a:off x="1191089" y="3668092"/>
            <a:ext cx="3520611" cy="7281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C299BD-9F05-462D-8606-68AD0E8083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68" y="2523009"/>
            <a:ext cx="3620893" cy="7281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0" grpId="0" animBg="1"/>
      <p:bldP spid="7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542" b="-554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698" y="3347212"/>
            <a:ext cx="2857080" cy="389316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75" name="TextBox 2"/>
          <p:cNvSpPr txBox="1"/>
          <p:nvPr/>
        </p:nvSpPr>
        <p:spPr>
          <a:xfrm>
            <a:off x="4349877" y="2311781"/>
            <a:ext cx="5350574" cy="8572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99600"/>
              </a:lnSpc>
            </a:pPr>
            <a:r>
              <a:rPr lang="en-US" sz="4800" b="1">
                <a:solidFill>
                  <a:srgbClr val="FFFFFF"/>
                </a:solidFill>
                <a:latin typeface="Microsoft YaHei"/>
                <a:ea typeface="Microsoft YaHei"/>
              </a:rPr>
              <a:t>合作与分工</a:t>
            </a:r>
            <a:endParaRPr lang="en-US" sz="1100"/>
          </a:p>
        </p:txBody>
      </p:sp>
      <p:pic>
        <p:nvPicPr>
          <p:cNvPr id="7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0" y="2197100"/>
            <a:ext cx="579573" cy="1755588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5542" b="-554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2" y="278765"/>
            <a:ext cx="595578" cy="664953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  <p:sp>
        <p:nvSpPr>
          <p:cNvPr id="78" name="TextBox 2"/>
          <p:cNvSpPr txBox="1"/>
          <p:nvPr/>
        </p:nvSpPr>
        <p:spPr>
          <a:xfrm>
            <a:off x="1219200" y="311912"/>
            <a:ext cx="4289742" cy="5524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199"/>
              </a:lnSpc>
            </a:pPr>
            <a:r>
              <a:rPr lang="en-US" sz="2400" b="1">
                <a:solidFill>
                  <a:srgbClr val="FFFFFF"/>
                </a:solidFill>
                <a:latin typeface="Microsoft YaHei"/>
                <a:ea typeface="Microsoft YaHei"/>
              </a:rPr>
              <a:t>合作与分工</a:t>
            </a:r>
            <a:endParaRPr lang="en-US" sz="1100"/>
          </a:p>
        </p:txBody>
      </p:sp>
      <p:sp>
        <p:nvSpPr>
          <p:cNvPr id="79" name="Freeform 3"/>
          <p:cNvSpPr/>
          <p:nvPr/>
        </p:nvSpPr>
        <p:spPr>
          <a:xfrm>
            <a:off x="10388600" y="558800"/>
            <a:ext cx="369814" cy="350904"/>
          </a:xfrm>
          <a:custGeom>
            <a:avLst/>
            <a:gdLst/>
            <a:ahLst/>
            <a:cxnLst/>
            <a:rect l="l" t="t" r="r" b="b"/>
            <a:pathLst>
              <a:path w="369814" h="350904">
                <a:moveTo>
                  <a:pt x="15637" y="263950"/>
                </a:moveTo>
                <a:cubicBezTo>
                  <a:pt x="18481" y="265307"/>
                  <a:pt x="19904" y="265307"/>
                  <a:pt x="22748" y="266675"/>
                </a:cubicBezTo>
                <a:cubicBezTo>
                  <a:pt x="38392" y="270746"/>
                  <a:pt x="54036" y="278896"/>
                  <a:pt x="68253" y="292488"/>
                </a:cubicBezTo>
                <a:cubicBezTo>
                  <a:pt x="82469" y="306063"/>
                  <a:pt x="91001" y="321013"/>
                  <a:pt x="95272" y="335958"/>
                </a:cubicBezTo>
                <a:cubicBezTo>
                  <a:pt x="96689" y="337316"/>
                  <a:pt x="96689" y="340026"/>
                  <a:pt x="96689" y="342755"/>
                </a:cubicBezTo>
                <a:cubicBezTo>
                  <a:pt x="96689" y="342755"/>
                  <a:pt x="96689" y="342755"/>
                  <a:pt x="95272" y="344112"/>
                </a:cubicBezTo>
                <a:cubicBezTo>
                  <a:pt x="91001" y="348180"/>
                  <a:pt x="83896" y="350904"/>
                  <a:pt x="76785" y="350904"/>
                </a:cubicBezTo>
                <a:cubicBezTo>
                  <a:pt x="61141" y="350904"/>
                  <a:pt x="44080" y="342755"/>
                  <a:pt x="29860" y="329162"/>
                </a:cubicBezTo>
                <a:cubicBezTo>
                  <a:pt x="7104" y="307420"/>
                  <a:pt x="0" y="278896"/>
                  <a:pt x="14216" y="266675"/>
                </a:cubicBezTo>
                <a:cubicBezTo>
                  <a:pt x="14216" y="266675"/>
                  <a:pt x="14216" y="266675"/>
                  <a:pt x="15637" y="263950"/>
                </a:cubicBezTo>
                <a:lnTo>
                  <a:pt x="15637" y="263950"/>
                </a:lnTo>
                <a:close/>
                <a:moveTo>
                  <a:pt x="309561" y="2721"/>
                </a:moveTo>
                <a:cubicBezTo>
                  <a:pt x="321403" y="5432"/>
                  <a:pt x="334469" y="12565"/>
                  <a:pt x="345782" y="23425"/>
                </a:cubicBezTo>
                <a:cubicBezTo>
                  <a:pt x="355679" y="32936"/>
                  <a:pt x="362754" y="45157"/>
                  <a:pt x="366992" y="56024"/>
                </a:cubicBezTo>
                <a:cubicBezTo>
                  <a:pt x="369814" y="68245"/>
                  <a:pt x="368394" y="79109"/>
                  <a:pt x="361337" y="85905"/>
                </a:cubicBezTo>
                <a:cubicBezTo>
                  <a:pt x="361337" y="85905"/>
                  <a:pt x="361337" y="85905"/>
                  <a:pt x="111112" y="326291"/>
                </a:cubicBezTo>
                <a:cubicBezTo>
                  <a:pt x="105454" y="311359"/>
                  <a:pt x="95557" y="293699"/>
                  <a:pt x="80013" y="278753"/>
                </a:cubicBezTo>
                <a:cubicBezTo>
                  <a:pt x="64458" y="263818"/>
                  <a:pt x="46085" y="254311"/>
                  <a:pt x="30530" y="248872"/>
                </a:cubicBezTo>
                <a:cubicBezTo>
                  <a:pt x="30530" y="248872"/>
                  <a:pt x="30530" y="248872"/>
                  <a:pt x="280747" y="8486"/>
                </a:cubicBezTo>
                <a:cubicBezTo>
                  <a:pt x="287116" y="1697"/>
                  <a:pt x="297719" y="0"/>
                  <a:pt x="309561" y="2721"/>
                </a:cubicBezTo>
                <a:lnTo>
                  <a:pt x="309561" y="2721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cxnSp>
        <p:nvCxnSpPr>
          <p:cNvPr id="80" name="Connector 4"/>
          <p:cNvCxnSpPr/>
          <p:nvPr/>
        </p:nvCxnSpPr>
        <p:spPr>
          <a:xfrm>
            <a:off x="1287653" y="893318"/>
            <a:ext cx="9150633" cy="0"/>
          </a:xfrm>
          <a:prstGeom prst="straightConnector1">
            <a:avLst/>
          </a:prstGeom>
          <a:solidFill>
            <a:srgbClr val="FFFFFF"/>
          </a:solidFill>
          <a:ln w="25400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81" name="Group 5"/>
          <p:cNvGrpSpPr/>
          <p:nvPr/>
        </p:nvGrpSpPr>
        <p:grpSpPr>
          <a:xfrm>
            <a:off x="8271665" y="1313447"/>
            <a:ext cx="2764792" cy="3529008"/>
            <a:chOff x="7742373" y="1901121"/>
            <a:chExt cx="3219006" cy="2499971"/>
          </a:xfrm>
        </p:grpSpPr>
        <p:sp>
          <p:nvSpPr>
            <p:cNvPr id="82" name="TextBox 81"/>
            <p:cNvSpPr txBox="1"/>
            <p:nvPr/>
          </p:nvSpPr>
          <p:spPr>
            <a:xfrm>
              <a:off x="7742373" y="2397752"/>
              <a:ext cx="3189605" cy="200334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>
                <a:lnSpc>
                  <a:spcPct val="116199"/>
                </a:lnSpc>
              </a:pPr>
              <a:r>
                <a:rPr 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①</a:t>
              </a:r>
              <a:r>
                <a:rPr lang="en-US" sz="20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使用Recycle</a:t>
              </a:r>
              <a:r>
                <a:rPr lang="en-US" altLang="zh-CN" sz="20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r</a:t>
              </a:r>
              <a:r>
                <a:rPr lang="en-US" sz="20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Vie</a:t>
              </a:r>
              <a:r>
                <a:rPr lang="en-US" altLang="zh-CN" sz="20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w</a:t>
              </a:r>
              <a:r>
                <a:rPr 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 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实现</a:t>
              </a:r>
              <a:r>
                <a:rPr lang="en-US" sz="20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视频列表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一页多个式播放效果</a:t>
              </a:r>
              <a:endParaRPr lang="en-US" sz="1000" dirty="0"/>
            </a:p>
            <a:p>
              <a:pPr latinLnBrk="1">
                <a:lnSpc>
                  <a:spcPct val="116199"/>
                </a:lnSpc>
              </a:pPr>
              <a:r>
                <a:rPr 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②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使用</a:t>
              </a:r>
              <a:r>
                <a:rPr lang="en-US" altLang="zh-CN" sz="20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MediaPlayer+TextureView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实现视频播放功能（开始</a:t>
              </a:r>
              <a:r>
                <a:rPr lang="en-US" altLang="zh-CN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/</a:t>
              </a:r>
              <a:r>
                <a:rPr lang="en-US" sz="20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暂停</a:t>
              </a:r>
              <a:r>
                <a:rPr 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/</a:t>
              </a:r>
              <a:r>
                <a:rPr lang="en-US" sz="20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继续</a:t>
              </a:r>
              <a:r>
                <a:rPr lang="en-US" altLang="zh-CN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/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进度条</a:t>
              </a:r>
              <a:r>
                <a:rPr lang="en-US" altLang="zh-CN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/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回放）</a:t>
              </a:r>
              <a:endParaRPr lang="en-US" sz="2000" dirty="0">
                <a:solidFill>
                  <a:srgbClr val="FFFFFF"/>
                </a:solidFill>
                <a:latin typeface="Microsoft YaHei"/>
                <a:ea typeface="Microsoft YaHei"/>
              </a:endParaRPr>
            </a:p>
            <a:p>
              <a:pPr latinLnBrk="1">
                <a:lnSpc>
                  <a:spcPct val="116199"/>
                </a:lnSpc>
              </a:pP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③</a:t>
              </a:r>
              <a:r>
                <a:rPr lang="en-US" sz="20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半成品点赞功能</a:t>
              </a:r>
              <a:endParaRPr lang="en-US" sz="2000" dirty="0">
                <a:solidFill>
                  <a:srgbClr val="FFFFFF"/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758758" y="1901121"/>
              <a:ext cx="3202621" cy="480131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>
                <a:lnSpc>
                  <a:spcPct val="116199"/>
                </a:lnSpc>
              </a:pPr>
              <a:r>
                <a:rPr lang="en-US" sz="2874" b="1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朱晨逸</a:t>
              </a:r>
              <a:r>
                <a:rPr lang="en-US" sz="2874" b="1" dirty="0">
                  <a:solidFill>
                    <a:srgbClr val="FFFFFF"/>
                  </a:solidFill>
                  <a:latin typeface="Microsoft YaHei"/>
                  <a:ea typeface="Microsoft YaHei"/>
                </a:rPr>
                <a:t>(</a:t>
              </a:r>
              <a:r>
                <a:rPr lang="zh-CN" altLang="en-US" sz="2874" b="1" dirty="0">
                  <a:solidFill>
                    <a:srgbClr val="FFFFFF"/>
                  </a:solidFill>
                  <a:latin typeface="Microsoft YaHei"/>
                  <a:ea typeface="Microsoft YaHei"/>
                </a:rPr>
                <a:t>黄色</a:t>
              </a:r>
              <a:r>
                <a:rPr lang="en-US" sz="2874" b="1" dirty="0">
                  <a:solidFill>
                    <a:srgbClr val="FFFFFF"/>
                  </a:solidFill>
                  <a:latin typeface="Microsoft YaHei"/>
                  <a:ea typeface="Microsoft YaHei"/>
                </a:rPr>
                <a:t>)</a:t>
              </a:r>
              <a:endParaRPr lang="en-US" sz="1100" dirty="0"/>
            </a:p>
          </p:txBody>
        </p:sp>
      </p:grpSp>
      <p:grpSp>
        <p:nvGrpSpPr>
          <p:cNvPr id="84" name="Group 6"/>
          <p:cNvGrpSpPr/>
          <p:nvPr/>
        </p:nvGrpSpPr>
        <p:grpSpPr>
          <a:xfrm>
            <a:off x="429329" y="1220851"/>
            <a:ext cx="2646338" cy="4097406"/>
            <a:chOff x="368300" y="1655414"/>
            <a:chExt cx="3802240" cy="2883286"/>
          </a:xfrm>
        </p:grpSpPr>
        <p:sp>
          <p:nvSpPr>
            <p:cNvPr id="85" name="TextBox 84"/>
            <p:cNvSpPr txBox="1"/>
            <p:nvPr/>
          </p:nvSpPr>
          <p:spPr>
            <a:xfrm>
              <a:off x="381000" y="2046249"/>
              <a:ext cx="3789540" cy="249245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l" latinLnBrk="1">
                <a:lnSpc>
                  <a:spcPct val="116199"/>
                </a:lnSpc>
              </a:pPr>
              <a:r>
                <a:rPr 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①</a:t>
              </a:r>
              <a:r>
                <a:rPr lang="en-US" sz="20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实现抖音界面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一页一个式播放</a:t>
              </a:r>
              <a:r>
                <a:rPr lang="en-US" sz="20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部分</a:t>
              </a:r>
              <a:endParaRPr lang="en-US" sz="1050" dirty="0"/>
            </a:p>
            <a:p>
              <a:pPr latinLnBrk="1">
                <a:lnSpc>
                  <a:spcPct val="116199"/>
                </a:lnSpc>
              </a:pPr>
              <a:r>
                <a:rPr 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②</a:t>
              </a:r>
              <a:r>
                <a:rPr lang="en-US" altLang="zh-CN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API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部分及使用</a:t>
              </a:r>
              <a:r>
                <a:rPr lang="en-US" altLang="zh-CN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Glide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加载封面图</a:t>
              </a:r>
              <a:endParaRPr lang="en-US" sz="2000" dirty="0">
                <a:solidFill>
                  <a:srgbClr val="FFFFFF"/>
                </a:solidFill>
                <a:latin typeface="Microsoft YaHei"/>
                <a:ea typeface="Microsoft YaHei"/>
              </a:endParaRPr>
            </a:p>
            <a:p>
              <a:pPr algn="l" latinLnBrk="1">
                <a:lnSpc>
                  <a:spcPct val="116199"/>
                </a:lnSpc>
              </a:pP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③使用</a:t>
              </a:r>
              <a:r>
                <a:rPr lang="en-US" sz="2000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viewpager+fragment</a:t>
              </a: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整合代码</a:t>
              </a:r>
              <a:endParaRPr lang="en-US" sz="2000" dirty="0">
                <a:solidFill>
                  <a:srgbClr val="FFFFFF"/>
                </a:solidFill>
                <a:latin typeface="Microsoft YaHei"/>
                <a:ea typeface="Microsoft YaHei"/>
              </a:endParaRPr>
            </a:p>
            <a:p>
              <a:pPr latinLnBrk="1">
                <a:lnSpc>
                  <a:spcPct val="116199"/>
                </a:lnSpc>
              </a:pPr>
              <a:r>
                <a:rPr lang="zh-CN" altLang="en-US" sz="2000" dirty="0">
                  <a:solidFill>
                    <a:srgbClr val="FFFFFF"/>
                  </a:solidFill>
                  <a:latin typeface="Microsoft YaHei"/>
                  <a:ea typeface="Microsoft YaHei"/>
                </a:rPr>
                <a:t>④消息类的封装，视频时长获取，视频宽高设置等公用部分的相关类与接口</a:t>
              </a:r>
              <a:endParaRPr lang="en-US" sz="2000" dirty="0">
                <a:solidFill>
                  <a:srgbClr val="FFFFFF"/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68300" y="1655414"/>
              <a:ext cx="3392868" cy="435672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r" latinLnBrk="1">
                <a:lnSpc>
                  <a:spcPct val="116199"/>
                </a:lnSpc>
              </a:pPr>
              <a:r>
                <a:rPr lang="en-US" sz="2800" b="1" dirty="0" err="1">
                  <a:solidFill>
                    <a:srgbClr val="FFFFFF"/>
                  </a:solidFill>
                  <a:latin typeface="Microsoft YaHei"/>
                  <a:ea typeface="Microsoft YaHei"/>
                </a:rPr>
                <a:t>刘倩芳</a:t>
              </a:r>
              <a:r>
                <a:rPr lang="en-US" sz="2800" b="1" dirty="0">
                  <a:solidFill>
                    <a:srgbClr val="FFFFFF"/>
                  </a:solidFill>
                  <a:latin typeface="Microsoft YaHei"/>
                  <a:ea typeface="Microsoft YaHei"/>
                </a:rPr>
                <a:t>(</a:t>
              </a:r>
              <a:r>
                <a:rPr lang="zh-CN" altLang="en-US" sz="2800" b="1" dirty="0">
                  <a:solidFill>
                    <a:srgbClr val="FFFFFF"/>
                  </a:solidFill>
                  <a:latin typeface="Microsoft YaHei"/>
                  <a:ea typeface="Microsoft YaHei"/>
                </a:rPr>
                <a:t>橙色</a:t>
              </a:r>
              <a:r>
                <a:rPr lang="en-US" sz="2800" b="1" dirty="0">
                  <a:solidFill>
                    <a:srgbClr val="FFFFFF"/>
                  </a:solidFill>
                  <a:latin typeface="Microsoft YaHei"/>
                  <a:ea typeface="Microsoft YaHei"/>
                </a:rPr>
                <a:t>)</a:t>
              </a:r>
              <a:endParaRPr lang="en-US" sz="1100" dirty="0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13360FC-41B5-41C1-83AB-B30DEA974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81" y="1174545"/>
            <a:ext cx="2540975" cy="415624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FF3012C-677A-4AEB-8180-5E8A8D7D9DE0}"/>
              </a:ext>
            </a:extLst>
          </p:cNvPr>
          <p:cNvSpPr/>
          <p:nvPr/>
        </p:nvSpPr>
        <p:spPr>
          <a:xfrm>
            <a:off x="3470004" y="1425596"/>
            <a:ext cx="2020729" cy="609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C2F5A70-51D3-4D4E-9FAA-2052A137A4C2}"/>
              </a:ext>
            </a:extLst>
          </p:cNvPr>
          <p:cNvSpPr/>
          <p:nvPr/>
        </p:nvSpPr>
        <p:spPr>
          <a:xfrm>
            <a:off x="3484106" y="2664501"/>
            <a:ext cx="1470841" cy="27696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3007273-F5F0-4F72-8918-72B562EA81B9}"/>
              </a:ext>
            </a:extLst>
          </p:cNvPr>
          <p:cNvSpPr/>
          <p:nvPr/>
        </p:nvSpPr>
        <p:spPr>
          <a:xfrm>
            <a:off x="3448837" y="3240415"/>
            <a:ext cx="1567663" cy="27696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EAF6132-4B1D-44CC-BF7C-27675BCACC42}"/>
              </a:ext>
            </a:extLst>
          </p:cNvPr>
          <p:cNvSpPr/>
          <p:nvPr/>
        </p:nvSpPr>
        <p:spPr>
          <a:xfrm>
            <a:off x="3470004" y="2035196"/>
            <a:ext cx="1698896" cy="33035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00B76A2-71A9-4619-9A42-64AEF13F0C5C}"/>
              </a:ext>
            </a:extLst>
          </p:cNvPr>
          <p:cNvSpPr/>
          <p:nvPr/>
        </p:nvSpPr>
        <p:spPr>
          <a:xfrm>
            <a:off x="3444092" y="3520734"/>
            <a:ext cx="1698896" cy="29559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99E8FF7-47A6-49BF-9CF9-3B195CB29180}"/>
              </a:ext>
            </a:extLst>
          </p:cNvPr>
          <p:cNvSpPr/>
          <p:nvPr/>
        </p:nvSpPr>
        <p:spPr>
          <a:xfrm>
            <a:off x="3444092" y="4119148"/>
            <a:ext cx="2320664" cy="116850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AD5247A-C8FC-4D7A-A01A-48A84B7D7B90}"/>
              </a:ext>
            </a:extLst>
          </p:cNvPr>
          <p:cNvSpPr/>
          <p:nvPr/>
        </p:nvSpPr>
        <p:spPr>
          <a:xfrm>
            <a:off x="3791928" y="4704825"/>
            <a:ext cx="1898334" cy="27497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364347-C950-461E-85FE-D1505E5656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2" t="-1503" b="-1"/>
          <a:stretch/>
        </p:blipFill>
        <p:spPr>
          <a:xfrm>
            <a:off x="5970829" y="4245791"/>
            <a:ext cx="1972138" cy="1084996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36EF3E13-0337-42BF-AF9C-95C2E27B62BA}"/>
              </a:ext>
            </a:extLst>
          </p:cNvPr>
          <p:cNvSpPr/>
          <p:nvPr/>
        </p:nvSpPr>
        <p:spPr>
          <a:xfrm>
            <a:off x="6295613" y="4515410"/>
            <a:ext cx="1199985" cy="74793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04F7809-331F-45FF-AD29-0D13F49F2FB6}"/>
              </a:ext>
            </a:extLst>
          </p:cNvPr>
          <p:cNvGrpSpPr/>
          <p:nvPr/>
        </p:nvGrpSpPr>
        <p:grpSpPr>
          <a:xfrm>
            <a:off x="5970829" y="1190908"/>
            <a:ext cx="2035564" cy="2947185"/>
            <a:chOff x="8218815" y="1174545"/>
            <a:chExt cx="2035564" cy="2947185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40F42F4-C741-41B8-BE7E-CBF5A2C260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926" b="73478"/>
            <a:stretch/>
          </p:blipFill>
          <p:spPr>
            <a:xfrm>
              <a:off x="8218815" y="1174545"/>
              <a:ext cx="2035564" cy="860651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FC525EFD-6084-4EE3-A967-533315FE8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701" r="19926"/>
            <a:stretch/>
          </p:blipFill>
          <p:spPr>
            <a:xfrm>
              <a:off x="8218815" y="2035196"/>
              <a:ext cx="2035564" cy="2086534"/>
            </a:xfrm>
            <a:prstGeom prst="rect">
              <a:avLst/>
            </a:prstGeom>
          </p:spPr>
        </p:pic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BDB43C97-8E13-4C3E-AFE3-EB3DA2466F50}"/>
              </a:ext>
            </a:extLst>
          </p:cNvPr>
          <p:cNvSpPr/>
          <p:nvPr/>
        </p:nvSpPr>
        <p:spPr>
          <a:xfrm>
            <a:off x="6212601" y="2051559"/>
            <a:ext cx="1470841" cy="27696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08AE37E-A2E0-499E-A1E4-F45AC566C7B5}"/>
              </a:ext>
            </a:extLst>
          </p:cNvPr>
          <p:cNvSpPr/>
          <p:nvPr/>
        </p:nvSpPr>
        <p:spPr>
          <a:xfrm>
            <a:off x="6202349" y="2613026"/>
            <a:ext cx="1428870" cy="57467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6CCA1C9-61AA-4C7A-BA4E-2E6A587C558E}"/>
              </a:ext>
            </a:extLst>
          </p:cNvPr>
          <p:cNvSpPr/>
          <p:nvPr/>
        </p:nvSpPr>
        <p:spPr>
          <a:xfrm>
            <a:off x="6051805" y="3218243"/>
            <a:ext cx="1470841" cy="87841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987C2ED-83FD-4D35-A13F-030CFF3FCD97}"/>
              </a:ext>
            </a:extLst>
          </p:cNvPr>
          <p:cNvSpPr/>
          <p:nvPr/>
        </p:nvSpPr>
        <p:spPr>
          <a:xfrm>
            <a:off x="6232225" y="1501301"/>
            <a:ext cx="1470841" cy="27696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9B364C27-2CA2-4964-BF0B-C20AFDCC6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412" y="5523555"/>
            <a:ext cx="5117700" cy="223881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  <p:bldP spid="81" grpId="0" animBg="1"/>
      <p:bldP spid="84" grpId="0" animBg="1"/>
      <p:bldP spid="4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658</Words>
  <Application>Microsoft Office PowerPoint</Application>
  <PresentationFormat>自定义</PresentationFormat>
  <Paragraphs>80</Paragraphs>
  <Slides>18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Microsoft YaHei</vt:lpstr>
      <vt:lpstr>Microsoft YaHei</vt:lpstr>
      <vt:lpstr>Arial</vt:lpstr>
      <vt:lpstr>Calibri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朱晨逸</dc:creator>
  <cp:lastModifiedBy>晨逸</cp:lastModifiedBy>
  <cp:revision>24</cp:revision>
  <dcterms:created xsi:type="dcterms:W3CDTF">2006-08-16T00:00:00Z</dcterms:created>
  <dcterms:modified xsi:type="dcterms:W3CDTF">2020-06-10T05:39:04Z</dcterms:modified>
</cp:coreProperties>
</file>